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1"/>
    <p:sldMasterId id="2147483724" r:id="rId2"/>
    <p:sldMasterId id="2147483746" r:id="rId3"/>
  </p:sldMasterIdLst>
  <p:notesMasterIdLst>
    <p:notesMasterId r:id="rId12"/>
  </p:notesMasterIdLst>
  <p:handoutMasterIdLst>
    <p:handoutMasterId r:id="rId13"/>
  </p:handoutMasterIdLst>
  <p:sldIdLst>
    <p:sldId id="294" r:id="rId4"/>
    <p:sldId id="297" r:id="rId5"/>
    <p:sldId id="298" r:id="rId6"/>
    <p:sldId id="300" r:id="rId7"/>
    <p:sldId id="301" r:id="rId8"/>
    <p:sldId id="302" r:id="rId9"/>
    <p:sldId id="303" r:id="rId10"/>
    <p:sldId id="280" r:id="rId1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595B"/>
    <a:srgbClr val="DBE7F5"/>
    <a:srgbClr val="00578B"/>
    <a:srgbClr val="FF00FF"/>
    <a:srgbClr val="2774AE"/>
    <a:srgbClr val="FFD100"/>
    <a:srgbClr val="898989"/>
    <a:srgbClr val="D2DDE8"/>
    <a:srgbClr val="2C7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110F51-F8C7-4590-BDB5-07AD77349C68}" v="55" dt="2025-11-26T06:42:49.4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08"/>
    <p:restoredTop sz="95071" autoAdjust="0"/>
  </p:normalViewPr>
  <p:slideViewPr>
    <p:cSldViewPr snapToGrid="0">
      <p:cViewPr>
        <p:scale>
          <a:sx n="175" d="100"/>
          <a:sy n="175" d="100"/>
        </p:scale>
        <p:origin x="144" y="64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B19DFF-3DA7-494A-B9CA-E379C5E95C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B7B050-3277-594A-8B54-BFCDACD4BC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C1B0C7-8C7C-9B4B-A0AE-18A84AC299C3}" type="datetimeFigureOut">
              <a:rPr lang="en-US" smtClean="0"/>
              <a:t>12/10/25</a:t>
            </a:fld>
            <a:endParaRPr lang="en-US"/>
          </a:p>
        </p:txBody>
      </p:sp>
      <p:sp>
        <p:nvSpPr>
          <p:cNvPr id="4" name="Footer Placeholder 3">
            <a:extLst>
              <a:ext uri="{FF2B5EF4-FFF2-40B4-BE49-F238E27FC236}">
                <a16:creationId xmlns:a16="http://schemas.microsoft.com/office/drawing/2014/main" id="{AB379A36-522B-064D-A598-55FC21A01E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7467B93-28EF-074C-894E-BCFD2841EB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47298D-305E-5C45-8175-7CA456955D79}" type="slidenum">
              <a:rPr lang="en-US" smtClean="0"/>
              <a:t>‹#›</a:t>
            </a:fld>
            <a:endParaRPr lang="en-US"/>
          </a:p>
        </p:txBody>
      </p:sp>
    </p:spTree>
    <p:extLst>
      <p:ext uri="{BB962C8B-B14F-4D97-AF65-F5344CB8AC3E}">
        <p14:creationId xmlns:p14="http://schemas.microsoft.com/office/powerpoint/2010/main" val="3497901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300ED-965C-BB42-AB66-E65F4D773755}" type="datetimeFigureOut">
              <a:rPr lang="en-US" smtClean="0"/>
              <a:t>12/10/25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8B67B-6986-4C4D-9BFF-F0FAE7240B0F}" type="slidenum">
              <a:rPr lang="en-US" smtClean="0"/>
              <a:t>‹#›</a:t>
            </a:fld>
            <a:endParaRPr lang="en-US"/>
          </a:p>
        </p:txBody>
      </p:sp>
    </p:spTree>
    <p:extLst>
      <p:ext uri="{BB962C8B-B14F-4D97-AF65-F5344CB8AC3E}">
        <p14:creationId xmlns:p14="http://schemas.microsoft.com/office/powerpoint/2010/main" val="177308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Quick self intro</a:t>
            </a:r>
          </a:p>
        </p:txBody>
      </p:sp>
      <p:sp>
        <p:nvSpPr>
          <p:cNvPr id="4" name="Slide Number Placeholder 3"/>
          <p:cNvSpPr>
            <a:spLocks noGrp="1"/>
          </p:cNvSpPr>
          <p:nvPr>
            <p:ph type="sldNum" sz="quarter" idx="5"/>
          </p:nvPr>
        </p:nvSpPr>
        <p:spPr/>
        <p:txBody>
          <a:bodyPr/>
          <a:lstStyle/>
          <a:p>
            <a:fld id="{57B8B67B-6986-4C4D-9BFF-F0FAE7240B0F}" type="slidenum">
              <a:rPr lang="en-US" smtClean="0"/>
              <a:t>1</a:t>
            </a:fld>
            <a:endParaRPr lang="en-US"/>
          </a:p>
        </p:txBody>
      </p:sp>
    </p:spTree>
    <p:extLst>
      <p:ext uri="{BB962C8B-B14F-4D97-AF65-F5344CB8AC3E}">
        <p14:creationId xmlns:p14="http://schemas.microsoft.com/office/powerpoint/2010/main" val="2329874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userDrawn="1"/>
        </p:nvSpPr>
        <p:spPr>
          <a:xfrm>
            <a:off x="640080" y="301752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userDrawn="1"/>
        </p:nvSpPr>
        <p:spPr>
          <a:xfrm>
            <a:off x="640080" y="182880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8" y="4480560"/>
            <a:ext cx="1188720" cy="167097"/>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a:t>Presenter Name</a:t>
            </a:r>
          </a:p>
        </p:txBody>
      </p:sp>
      <p:sp>
        <p:nvSpPr>
          <p:cNvPr id="11" name="Text Placeholder 5">
            <a:extLst>
              <a:ext uri="{FF2B5EF4-FFF2-40B4-BE49-F238E27FC236}">
                <a16:creationId xmlns:a16="http://schemas.microsoft.com/office/drawing/2014/main" id="{F1570365-4D0D-EC45-BEDD-AB605BCD2DE9}"/>
              </a:ext>
            </a:extLst>
          </p:cNvPr>
          <p:cNvSpPr>
            <a:spLocks noGrp="1"/>
          </p:cNvSpPr>
          <p:nvPr>
            <p:ph type="body" sz="quarter" idx="25" hasCustomPrompt="1"/>
          </p:nvPr>
        </p:nvSpPr>
        <p:spPr>
          <a:xfrm>
            <a:off x="640080" y="1645920"/>
            <a:ext cx="3383280" cy="91440"/>
          </a:xfrm>
          <a:prstGeom prst="rect">
            <a:avLst/>
          </a:prstGeom>
        </p:spPr>
        <p:txBody>
          <a:bodyPr wrap="none" lIns="18288" tIns="0" rIns="0" bIns="0">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a:t>JOB # GOES HERE [REMOVE FOR LIVE AUDIENCE PRESENTATION]</a:t>
            </a:r>
          </a:p>
        </p:txBody>
      </p:sp>
      <p:sp>
        <p:nvSpPr>
          <p:cNvPr id="3" name="Picture Placeholder 2">
            <a:extLst>
              <a:ext uri="{FF2B5EF4-FFF2-40B4-BE49-F238E27FC236}">
                <a16:creationId xmlns:a16="http://schemas.microsoft.com/office/drawing/2014/main" id="{7AAAB01A-F2BD-C546-A22D-F1FB2E43F306}"/>
              </a:ext>
            </a:extLst>
          </p:cNvPr>
          <p:cNvSpPr>
            <a:spLocks noGrp="1"/>
          </p:cNvSpPr>
          <p:nvPr>
            <p:ph type="pic" sz="quarter" idx="27" hasCustomPrompt="1"/>
          </p:nvPr>
        </p:nvSpPr>
        <p:spPr>
          <a:xfrm>
            <a:off x="640079" y="442002"/>
            <a:ext cx="5759450" cy="370101"/>
          </a:xfrm>
          <a:prstGeom prst="rect">
            <a:avLst/>
          </a:prstGeom>
        </p:spPr>
        <p:txBody>
          <a:bodyPr/>
          <a:lstStyle>
            <a:lvl1pPr marL="0" indent="0">
              <a:buNone/>
              <a:defRPr sz="1000"/>
            </a:lvl1pPr>
          </a:lstStyle>
          <a:p>
            <a:r>
              <a:rPr lang="en-US"/>
              <a:t>Click the icon to insert the </a:t>
            </a:r>
            <a:r>
              <a:rPr lang="en-US" err="1"/>
              <a:t>Uxd-Wht</a:t>
            </a:r>
            <a:r>
              <a:rPr lang="en-US"/>
              <a:t> or Unboxed-</a:t>
            </a:r>
            <a:r>
              <a:rPr lang="en-US" err="1"/>
              <a:t>WhiteType</a:t>
            </a:r>
            <a:r>
              <a:rPr lang="en-US"/>
              <a:t>, </a:t>
            </a:r>
            <a:r>
              <a:rPr lang="en-US" err="1"/>
              <a:t>svg</a:t>
            </a:r>
            <a:r>
              <a:rPr lang="en-US"/>
              <a:t> or </a:t>
            </a:r>
            <a:r>
              <a:rPr lang="en-US" err="1"/>
              <a:t>png</a:t>
            </a:r>
            <a:r>
              <a:rPr lang="en-US"/>
              <a:t> format version of your department logo. Follow yellow instructions.</a:t>
            </a:r>
          </a:p>
        </p:txBody>
      </p:sp>
      <p:sp>
        <p:nvSpPr>
          <p:cNvPr id="12" name="Text Placeholder 11">
            <a:extLst>
              <a:ext uri="{FF2B5EF4-FFF2-40B4-BE49-F238E27FC236}">
                <a16:creationId xmlns:a16="http://schemas.microsoft.com/office/drawing/2014/main" id="{3A81CB59-8C90-4649-A0B9-F64FBDA65623}"/>
              </a:ext>
            </a:extLst>
          </p:cNvPr>
          <p:cNvSpPr>
            <a:spLocks noGrp="1"/>
          </p:cNvSpPr>
          <p:nvPr>
            <p:ph type="body" sz="quarter" idx="28" hasCustomPrompt="1"/>
          </p:nvPr>
        </p:nvSpPr>
        <p:spPr>
          <a:xfrm>
            <a:off x="3110248" y="3239110"/>
            <a:ext cx="5867974" cy="34341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1. GUIDES – To make sure guides are visible, inside the View ribbon, click the Guides checkbox. Then click the icon inside the picture frame to add your logo.</a:t>
            </a:r>
          </a:p>
        </p:txBody>
      </p:sp>
      <p:sp>
        <p:nvSpPr>
          <p:cNvPr id="16" name="Text Placeholder 11">
            <a:extLst>
              <a:ext uri="{FF2B5EF4-FFF2-40B4-BE49-F238E27FC236}">
                <a16:creationId xmlns:a16="http://schemas.microsoft.com/office/drawing/2014/main" id="{27040403-9017-284E-A963-BB40D99A6B1B}"/>
              </a:ext>
            </a:extLst>
          </p:cNvPr>
          <p:cNvSpPr>
            <a:spLocks noGrp="1"/>
          </p:cNvSpPr>
          <p:nvPr>
            <p:ph type="body" sz="quarter" idx="29" hasCustomPrompt="1"/>
          </p:nvPr>
        </p:nvSpPr>
        <p:spPr>
          <a:xfrm>
            <a:off x="3509494" y="3642860"/>
            <a:ext cx="5468728" cy="364668"/>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2. QUALITY – For the sharpest image, we recommend selecting your logo from the </a:t>
            </a:r>
            <a:r>
              <a:rPr lang="en-US" err="1"/>
              <a:t>svg</a:t>
            </a:r>
            <a:r>
              <a:rPr lang="en-US"/>
              <a:t> folder. Insert the </a:t>
            </a:r>
            <a:r>
              <a:rPr lang="en-US" err="1"/>
              <a:t>Uxd-Wht</a:t>
            </a:r>
            <a:r>
              <a:rPr lang="en-US"/>
              <a:t> or Unboxed-</a:t>
            </a:r>
            <a:r>
              <a:rPr lang="en-US" err="1"/>
              <a:t>WhiteType</a:t>
            </a:r>
            <a:r>
              <a:rPr lang="en-US"/>
              <a:t> version. Your logo will appear in the picture frame. </a:t>
            </a:r>
          </a:p>
        </p:txBody>
      </p:sp>
      <p:sp>
        <p:nvSpPr>
          <p:cNvPr id="18" name="Text Placeholder 11">
            <a:extLst>
              <a:ext uri="{FF2B5EF4-FFF2-40B4-BE49-F238E27FC236}">
                <a16:creationId xmlns:a16="http://schemas.microsoft.com/office/drawing/2014/main" id="{4B946D04-E796-4B4C-BA49-32A74CF316D8}"/>
              </a:ext>
            </a:extLst>
          </p:cNvPr>
          <p:cNvSpPr>
            <a:spLocks noGrp="1"/>
          </p:cNvSpPr>
          <p:nvPr>
            <p:ph type="body" sz="quarter" idx="30" hasCustomPrompt="1"/>
          </p:nvPr>
        </p:nvSpPr>
        <p:spPr>
          <a:xfrm>
            <a:off x="3509494" y="4050407"/>
            <a:ext cx="5468728" cy="735906"/>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19" name="Text Placeholder 11">
            <a:extLst>
              <a:ext uri="{FF2B5EF4-FFF2-40B4-BE49-F238E27FC236}">
                <a16:creationId xmlns:a16="http://schemas.microsoft.com/office/drawing/2014/main" id="{68E45B7A-8408-374F-A2DC-0F4F9C754E45}"/>
              </a:ext>
            </a:extLst>
          </p:cNvPr>
          <p:cNvSpPr>
            <a:spLocks noGrp="1"/>
          </p:cNvSpPr>
          <p:nvPr>
            <p:ph type="body" sz="quarter" idx="31" hasCustomPrompt="1"/>
          </p:nvPr>
        </p:nvSpPr>
        <p:spPr>
          <a:xfrm>
            <a:off x="3509494" y="4842153"/>
            <a:ext cx="5468728" cy="228205"/>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a:t>4. POSITION – Align the UCLA logo letters to meet the left guide.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1892807"/>
            <a:ext cx="7772400" cy="1106424"/>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a:t>Presentation Opener</a:t>
            </a:r>
          </a:p>
          <a:p>
            <a:pPr lvl="0"/>
            <a:r>
              <a:rPr lang="en-US"/>
              <a:t>Title Goes Here</a:t>
            </a:r>
          </a:p>
        </p:txBody>
      </p:sp>
    </p:spTree>
    <p:extLst>
      <p:ext uri="{BB962C8B-B14F-4D97-AF65-F5344CB8AC3E}">
        <p14:creationId xmlns:p14="http://schemas.microsoft.com/office/powerpoint/2010/main" val="3577556916"/>
      </p:ext>
    </p:extLst>
  </p:cSld>
  <p:clrMapOvr>
    <a:masterClrMapping/>
  </p:clrMapOvr>
  <p:extLst>
    <p:ext uri="{DCECCB84-F9BA-43D5-87BE-67443E8EF086}">
      <p15:sldGuideLst xmlns:p15="http://schemas.microsoft.com/office/powerpoint/2012/main">
        <p15:guide id="1" orient="horz" pos="444" userDrawn="1">
          <p15:clr>
            <a:srgbClr val="FBAE40"/>
          </p15:clr>
        </p15:guide>
        <p15:guide id="2" orient="horz" pos="276" userDrawn="1">
          <p15:clr>
            <a:srgbClr val="FBAE40"/>
          </p15:clr>
        </p15:guide>
        <p15:guide id="3" pos="4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December 10,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1828800"/>
            <a:ext cx="3840480" cy="1205209"/>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0" y="1463040"/>
            <a:ext cx="3840479" cy="219456"/>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463040"/>
            <a:ext cx="3931920" cy="310896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a:t>Header w/one image on right</a:t>
            </a:r>
          </a:p>
        </p:txBody>
      </p:sp>
    </p:spTree>
    <p:extLst>
      <p:ext uri="{BB962C8B-B14F-4D97-AF65-F5344CB8AC3E}">
        <p14:creationId xmlns:p14="http://schemas.microsoft.com/office/powerpoint/2010/main" val="384288128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December 10,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463040"/>
            <a:ext cx="3749039"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566160"/>
            <a:ext cx="3749039" cy="76745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2" y="1466850"/>
            <a:ext cx="3749039"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0" y="3569970"/>
            <a:ext cx="3749039" cy="76745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09528701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December 10,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463040"/>
            <a:ext cx="2468880"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356616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463040"/>
            <a:ext cx="2468880"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356616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463040"/>
            <a:ext cx="2468880"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566158"/>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a:t>Header w/three images</a:t>
            </a:r>
          </a:p>
        </p:txBody>
      </p:sp>
    </p:spTree>
    <p:extLst>
      <p:ext uri="{BB962C8B-B14F-4D97-AF65-F5344CB8AC3E}">
        <p14:creationId xmlns:p14="http://schemas.microsoft.com/office/powerpoint/2010/main" val="40336894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December 10,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3931920"/>
            <a:ext cx="7772400" cy="640080"/>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463040"/>
            <a:ext cx="7772400" cy="2423160"/>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a:t>Header w/wide image</a:t>
            </a:r>
          </a:p>
        </p:txBody>
      </p:sp>
    </p:spTree>
    <p:extLst>
      <p:ext uri="{BB962C8B-B14F-4D97-AF65-F5344CB8AC3E}">
        <p14:creationId xmlns:p14="http://schemas.microsoft.com/office/powerpoint/2010/main" val="147908679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December 10,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463040"/>
            <a:ext cx="5486400" cy="310896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a:t>Header w/video</a:t>
            </a:r>
          </a:p>
        </p:txBody>
      </p:sp>
    </p:spTree>
    <p:extLst>
      <p:ext uri="{BB962C8B-B14F-4D97-AF65-F5344CB8AC3E}">
        <p14:creationId xmlns:p14="http://schemas.microsoft.com/office/powerpoint/2010/main" val="262114583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December 10,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1828799"/>
            <a:ext cx="2743200" cy="1005840"/>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463040"/>
            <a:ext cx="2743200" cy="219456"/>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463040"/>
            <a:ext cx="5029200" cy="283464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a:t>Header w/copy and video</a:t>
            </a:r>
          </a:p>
        </p:txBody>
      </p:sp>
    </p:spTree>
    <p:extLst>
      <p:ext uri="{BB962C8B-B14F-4D97-AF65-F5344CB8AC3E}">
        <p14:creationId xmlns:p14="http://schemas.microsoft.com/office/powerpoint/2010/main" val="421468552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4764024"/>
            <a:ext cx="2057400" cy="365760"/>
          </a:xfrm>
          <a:prstGeom prst="rect">
            <a:avLst/>
          </a:prstGeom>
        </p:spPr>
        <p:txBody>
          <a:bodyPr/>
          <a:lstStyle/>
          <a:p>
            <a:fld id="{5F005B25-F92E-F241-B3BB-D56013C8D83E}" type="datetime4">
              <a:rPr lang="en-US" smtClean="0"/>
              <a:t>December 10, 2025</a:t>
            </a:fld>
            <a:endParaRPr lang="en-US"/>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4764024"/>
            <a:ext cx="457200" cy="365760"/>
          </a:xfrm>
          <a:prstGeom prst="rect">
            <a:avLst/>
          </a:prstGeom>
        </p:spPr>
        <p:txBody>
          <a:bodyPr wrap="square" anchor="t" anchorCtr="0"/>
          <a:lstStyle/>
          <a:p>
            <a:fld id="{B6238B5B-F19C-E947-A0BC-87BD7983F871}" type="slidenum">
              <a:rPr lang="en-US" smtClean="0"/>
              <a:pPr/>
              <a:t>‹#›</a:t>
            </a:fld>
            <a:endParaRPr lang="en-US"/>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1371600"/>
            <a:ext cx="6400800" cy="1665071"/>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a:t>Lorem ipsum dolor sit </a:t>
            </a:r>
            <a:r>
              <a:rPr lang="en-US" err="1"/>
              <a:t>amet</a:t>
            </a:r>
            <a:r>
              <a:rPr lang="en-US"/>
              <a:t> ex </a:t>
            </a:r>
            <a:r>
              <a:rPr lang="en-US" err="1"/>
              <a:t>eum</a:t>
            </a:r>
            <a:r>
              <a:rPr lang="en-US"/>
              <a:t> </a:t>
            </a:r>
            <a:r>
              <a:rPr lang="en-US" err="1"/>
              <a:t>reque</a:t>
            </a:r>
            <a:r>
              <a:rPr lang="en-US"/>
              <a:t> </a:t>
            </a:r>
            <a:r>
              <a:rPr lang="en-US" err="1"/>
              <a:t>graece</a:t>
            </a:r>
            <a:r>
              <a:rPr lang="en-US"/>
              <a:t> </a:t>
            </a:r>
            <a:r>
              <a:rPr lang="en-US" err="1"/>
              <a:t>nam</a:t>
            </a:r>
            <a:r>
              <a:rPr lang="en-US"/>
              <a:t> </a:t>
            </a:r>
            <a:r>
              <a:rPr lang="en-US" err="1"/>
              <a:t>harum</a:t>
            </a:r>
            <a:r>
              <a:rPr lang="en-US"/>
              <a:t> </a:t>
            </a:r>
            <a:r>
              <a:rPr lang="en-US" err="1"/>
              <a:t>vonsequat</a:t>
            </a:r>
            <a:endParaRPr lang="en-US"/>
          </a:p>
        </p:txBody>
      </p:sp>
    </p:spTree>
    <p:extLst>
      <p:ext uri="{BB962C8B-B14F-4D97-AF65-F5344CB8AC3E}">
        <p14:creationId xmlns:p14="http://schemas.microsoft.com/office/powerpoint/2010/main" val="1491540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userDrawn="1"/>
        </p:nvSpPr>
        <p:spPr>
          <a:xfrm>
            <a:off x="640080" y="246888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userDrawn="1"/>
        </p:nvSpPr>
        <p:spPr>
          <a:xfrm>
            <a:off x="640080" y="1874520"/>
            <a:ext cx="7772400" cy="553998"/>
          </a:xfrm>
          <a:prstGeom prst="rect">
            <a:avLst/>
          </a:prstGeom>
          <a:noFill/>
        </p:spPr>
        <p:txBody>
          <a:bodyPr wrap="square" lIns="0" tIns="0" rIns="0" bIns="0" rtlCol="0" anchor="b" anchorCtr="0">
            <a:spAutoFit/>
          </a:bodyPr>
          <a:lstStyle/>
          <a:p>
            <a:r>
              <a:rPr lang="en-US" sz="3600" b="1" i="0" baseline="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2651760"/>
            <a:ext cx="7772400" cy="222818"/>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4754880"/>
            <a:ext cx="2117634" cy="381643"/>
          </a:xfrm>
          <a:prstGeom prst="rect">
            <a:avLst/>
          </a:prstGeom>
        </p:spPr>
        <p:txBody>
          <a:bodyPr/>
          <a:lstStyle/>
          <a:p>
            <a:fld id="{922CE373-5D4D-0A48-8A4C-7D6A6D8707A3}" type="datetime4">
              <a:rPr lang="en-US" smtClean="0"/>
              <a:t>December 10, 2025</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4754880"/>
            <a:ext cx="457200" cy="381643"/>
          </a:xfrm>
          <a:prstGeom prst="rect">
            <a:avLst/>
          </a:prstGeom>
        </p:spPr>
        <p:txBody>
          <a:bodyPr/>
          <a:lstStyle/>
          <a:p>
            <a:fld id="{BD59DAAA-0634-FC41-A826-8BC222AF9A3E}" type="slidenum">
              <a:rPr lang="en-US" smtClean="0"/>
              <a:pPr/>
              <a:t>‹#›</a:t>
            </a:fld>
            <a:endParaRPr lang="en-US"/>
          </a:p>
        </p:txBody>
      </p:sp>
    </p:spTree>
    <p:extLst>
      <p:ext uri="{BB962C8B-B14F-4D97-AF65-F5344CB8AC3E}">
        <p14:creationId xmlns:p14="http://schemas.microsoft.com/office/powerpoint/2010/main" val="6098214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4754880"/>
            <a:ext cx="2117634" cy="381643"/>
          </a:xfrm>
          <a:prstGeom prst="rect">
            <a:avLst/>
          </a:prstGeom>
        </p:spPr>
        <p:txBody>
          <a:bodyPr/>
          <a:lstStyle/>
          <a:p>
            <a:fld id="{4005FD34-7D5E-6A4C-B563-FA008C4FF639}" type="datetime4">
              <a:rPr lang="en-US" smtClean="0"/>
              <a:t>December 10, 2025</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4754880"/>
            <a:ext cx="457200" cy="381643"/>
          </a:xfrm>
          <a:prstGeom prst="rect">
            <a:avLst/>
          </a:prstGeom>
        </p:spPr>
        <p:txBody>
          <a:bodyPr/>
          <a:lstStyle/>
          <a:p>
            <a:fld id="{BD59DAAA-0634-FC41-A826-8BC222AF9A3E}"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1408176"/>
            <a:ext cx="6400800" cy="1665071"/>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a:t>Lorem ipsum dolor sit </a:t>
            </a:r>
            <a:r>
              <a:rPr lang="en-US" err="1"/>
              <a:t>amet</a:t>
            </a:r>
            <a:r>
              <a:rPr lang="en-US"/>
              <a:t> ex </a:t>
            </a:r>
            <a:r>
              <a:rPr lang="en-US" err="1"/>
              <a:t>eum</a:t>
            </a:r>
            <a:r>
              <a:rPr lang="en-US"/>
              <a:t> </a:t>
            </a:r>
            <a:r>
              <a:rPr lang="en-US" err="1"/>
              <a:t>reque</a:t>
            </a:r>
            <a:r>
              <a:rPr lang="en-US"/>
              <a:t> </a:t>
            </a:r>
            <a:r>
              <a:rPr lang="en-US" err="1"/>
              <a:t>graece</a:t>
            </a:r>
            <a:r>
              <a:rPr lang="en-US"/>
              <a:t> </a:t>
            </a:r>
            <a:r>
              <a:rPr lang="en-US" err="1"/>
              <a:t>nam</a:t>
            </a:r>
            <a:r>
              <a:rPr lang="en-US"/>
              <a:t> </a:t>
            </a:r>
            <a:r>
              <a:rPr lang="en-US" err="1"/>
              <a:t>harum</a:t>
            </a:r>
            <a:r>
              <a:rPr lang="en-US"/>
              <a:t> </a:t>
            </a:r>
            <a:r>
              <a:rPr lang="en-US" err="1"/>
              <a:t>vonsequat</a:t>
            </a:r>
            <a:endParaRPr lang="en-US"/>
          </a:p>
        </p:txBody>
      </p:sp>
    </p:spTree>
    <p:extLst>
      <p:ext uri="{BB962C8B-B14F-4D97-AF65-F5344CB8AC3E}">
        <p14:creationId xmlns:p14="http://schemas.microsoft.com/office/powerpoint/2010/main" val="3378397108"/>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userDrawn="1"/>
        </p:nvSpPr>
        <p:spPr>
          <a:xfrm>
            <a:off x="640080" y="246888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userDrawn="1"/>
        </p:nvSpPr>
        <p:spPr>
          <a:xfrm>
            <a:off x="640080" y="1874520"/>
            <a:ext cx="7772400" cy="553998"/>
          </a:xfrm>
          <a:prstGeom prst="rect">
            <a:avLst/>
          </a:prstGeom>
          <a:noFill/>
        </p:spPr>
        <p:txBody>
          <a:bodyPr wrap="square" lIns="0" tIns="0" rIns="0" bIns="0" rtlCol="0" anchor="b" anchorCtr="0">
            <a:spAutoFit/>
          </a:bodyPr>
          <a:lstStyle/>
          <a:p>
            <a:r>
              <a:rPr lang="en-US" sz="3600" b="1" i="0" baseline="0">
                <a:solidFill>
                  <a:schemeClr val="bg1"/>
                </a:solidFill>
                <a:latin typeface="Helvetica" pitchFamily="2" charset="0"/>
              </a:rPr>
              <a:t>Thank You</a:t>
            </a:r>
          </a:p>
        </p:txBody>
      </p:sp>
    </p:spTree>
    <p:extLst>
      <p:ext uri="{BB962C8B-B14F-4D97-AF65-F5344CB8AC3E}">
        <p14:creationId xmlns:p14="http://schemas.microsoft.com/office/powerpoint/2010/main" val="215225969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82880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46304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December 10,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a:t>Header w/copy</a:t>
            </a:r>
          </a:p>
        </p:txBody>
      </p:sp>
    </p:spTree>
    <p:extLst>
      <p:ext uri="{BB962C8B-B14F-4D97-AF65-F5344CB8AC3E}">
        <p14:creationId xmlns:p14="http://schemas.microsoft.com/office/powerpoint/2010/main" val="298216496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828801"/>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46304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December 10,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2560320"/>
            <a:ext cx="6858000" cy="388889"/>
          </a:xfrm>
        </p:spPr>
        <p:txBody>
          <a:bodyPr lIns="365760">
            <a:spAutoFit/>
          </a:bodyPr>
          <a:lstStyle>
            <a:lvl1pPr>
              <a:defRPr/>
            </a:lvl1pPr>
          </a:lstStyle>
          <a:p>
            <a:pPr lvl="0"/>
            <a:r>
              <a:rPr lang="en-US"/>
              <a:t>Most bulleted slides should have no more than 5 bullets with only about 5-6 words per bullet.</a:t>
            </a:r>
          </a:p>
        </p:txBody>
      </p:sp>
    </p:spTree>
    <p:extLst>
      <p:ext uri="{BB962C8B-B14F-4D97-AF65-F5344CB8AC3E}">
        <p14:creationId xmlns:p14="http://schemas.microsoft.com/office/powerpoint/2010/main" val="233925834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82880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46304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December 10,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182880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463040"/>
            <a:ext cx="3383280" cy="219456"/>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a:t>Header w/two columns</a:t>
            </a:r>
          </a:p>
        </p:txBody>
      </p:sp>
    </p:spTree>
    <p:extLst>
      <p:ext uri="{BB962C8B-B14F-4D97-AF65-F5344CB8AC3E}">
        <p14:creationId xmlns:p14="http://schemas.microsoft.com/office/powerpoint/2010/main" val="316582681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December 10,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463040"/>
            <a:ext cx="6400800" cy="310896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8" y="146304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235864062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December 10,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1828800"/>
            <a:ext cx="3840478" cy="1205209"/>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1999" y="1463040"/>
            <a:ext cx="3840479" cy="219456"/>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463040"/>
            <a:ext cx="3931920" cy="310896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a:t>Header w/one image on left</a:t>
            </a:r>
          </a:p>
        </p:txBody>
      </p:sp>
    </p:spTree>
    <p:extLst>
      <p:ext uri="{BB962C8B-B14F-4D97-AF65-F5344CB8AC3E}">
        <p14:creationId xmlns:p14="http://schemas.microsoft.com/office/powerpoint/2010/main" val="333340117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3.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6.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0FCED579-A029-5C4C-9E1F-AE7C4BC1CA7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65760" y="175759"/>
            <a:ext cx="423229" cy="136525"/>
          </a:xfrm>
          <a:prstGeom prst="rect">
            <a:avLst/>
          </a:prstGeom>
        </p:spPr>
      </p:pic>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4754880"/>
            <a:ext cx="2057400" cy="365760"/>
          </a:xfrm>
          <a:prstGeom prst="rect">
            <a:avLst/>
          </a:prstGeom>
        </p:spPr>
        <p:txBody>
          <a:bodyPr vert="horz" lIns="0" tIns="0" rIns="0" bIns="256032" rtlCol="0" anchor="t" anchorCtr="0">
            <a:spAutoFit/>
          </a:bodyPr>
          <a:lstStyle>
            <a:lvl1pPr algn="l">
              <a:defRPr sz="800">
                <a:solidFill>
                  <a:schemeClr val="bg1"/>
                </a:solidFill>
              </a:defRPr>
            </a:lvl1pPr>
          </a:lstStyle>
          <a:p>
            <a:fld id="{B68E00D1-C27F-6E46-ADFD-829C35A222A3}" type="datetime4">
              <a:rPr lang="en-US" smtClean="0"/>
              <a:pPr/>
              <a:t>December 10, 2025</a:t>
            </a:fld>
            <a:endParaRPr lang="en-US"/>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1874520"/>
            <a:ext cx="7780020" cy="557784"/>
          </a:xfrm>
          <a:prstGeom prst="rect">
            <a:avLst/>
          </a:prstGeom>
        </p:spPr>
        <p:txBody>
          <a:bodyPr vert="horz" wrap="square" lIns="0" tIns="0" rIns="0" bIns="0" rtlCol="0" anchor="b" anchorCtr="0">
            <a:spAutoFit/>
          </a:bodyPr>
          <a:lstStyle/>
          <a:p>
            <a:r>
              <a:rPr lang="en-US"/>
              <a:t>Click to edit Master title style</a:t>
            </a:r>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2651760"/>
            <a:ext cx="7772400" cy="126810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590430"/>
      </p:ext>
    </p:extLst>
  </p:cSld>
  <p:clrMap bg1="lt1" tx1="dk1" bg2="lt2" tx2="dk2" accent1="accent1" accent2="accent2" accent3="accent3" accent4="accent4" accent5="accent5" accent6="accent6" hlink="hlink" folHlink="folHlink"/>
  <p:sldLayoutIdLst>
    <p:sldLayoutId id="2147483745" r:id="rId1"/>
    <p:sldLayoutId id="2147483744" r:id="rId2"/>
    <p:sldLayoutId id="2147483723" r:id="rId3"/>
    <p:sldLayoutId id="2147483743" r:id="rId4"/>
  </p:sldLayoutIdLst>
  <p:hf hdr="0" ftr="0"/>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103074"/>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640080"/>
            <a:ext cx="7772400" cy="393192"/>
          </a:xfrm>
          <a:prstGeom prst="rect">
            <a:avLst/>
          </a:prstGeom>
        </p:spPr>
        <p:txBody>
          <a:bodyPr vert="horz" wrap="square" lIns="0" tIns="0" rIns="0" bIns="0" rtlCol="0" anchor="b" anchorCtr="0">
            <a:spAutoFit/>
          </a:bodyPr>
          <a:lstStyle/>
          <a:p>
            <a:r>
              <a:rPr lang="en-US"/>
              <a:t>Click to edit Master title</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4754880"/>
            <a:ext cx="2057400" cy="365760"/>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December 10, 2025</a:t>
            </a:fld>
            <a:endParaRPr lang="en-US"/>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4754880"/>
            <a:ext cx="457200" cy="36576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a:p>
        </p:txBody>
      </p:sp>
      <p:sp>
        <p:nvSpPr>
          <p:cNvPr id="2" name="Rectangle 1">
            <a:extLst>
              <a:ext uri="{FF2B5EF4-FFF2-40B4-BE49-F238E27FC236}">
                <a16:creationId xmlns:a16="http://schemas.microsoft.com/office/drawing/2014/main" id="{3F4D58D5-A817-8C46-AB00-9E4F26EA159C}"/>
              </a:ext>
            </a:extLst>
          </p:cNvPr>
          <p:cNvSpPr/>
          <p:nvPr userDrawn="1"/>
        </p:nvSpPr>
        <p:spPr>
          <a:xfrm>
            <a:off x="0" y="0"/>
            <a:ext cx="9144000" cy="4572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ogo">
            <a:extLst>
              <a:ext uri="{FF2B5EF4-FFF2-40B4-BE49-F238E27FC236}">
                <a16:creationId xmlns:a16="http://schemas.microsoft.com/office/drawing/2014/main" id="{6E1D559F-4EF1-6E45-B5D7-15C84F808AAA}"/>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65760" y="175759"/>
            <a:ext cx="423229" cy="136525"/>
          </a:xfrm>
          <a:prstGeom prst="rect">
            <a:avLst/>
          </a:prstGeom>
        </p:spPr>
      </p:pic>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463040"/>
            <a:ext cx="7315200" cy="11757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99185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41" r:id="rId10"/>
    <p:sldLayoutId id="2147483738"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userDrawn="1"/>
        </p:nvSpPr>
        <p:spPr>
          <a:xfrm>
            <a:off x="0" y="0"/>
            <a:ext cx="9144000" cy="51435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4" name="gradient">
            <a:extLst>
              <a:ext uri="{FF2B5EF4-FFF2-40B4-BE49-F238E27FC236}">
                <a16:creationId xmlns:a16="http://schemas.microsoft.com/office/drawing/2014/main" id="{7C5494A1-EAF6-FE40-8442-13FDACD4A804}"/>
              </a:ext>
            </a:extLst>
          </p:cNvPr>
          <p:cNvSpPr/>
          <p:nvPr userDrawn="1"/>
        </p:nvSpPr>
        <p:spPr>
          <a:xfrm>
            <a:off x="0" y="0"/>
            <a:ext cx="9144000" cy="5148072"/>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Department name placeholder">
            <a:extLst>
              <a:ext uri="{FF2B5EF4-FFF2-40B4-BE49-F238E27FC236}">
                <a16:creationId xmlns:a16="http://schemas.microsoft.com/office/drawing/2014/main" id="{1F7F76C6-7E2A-5149-B69D-8B0273641DA8}"/>
              </a:ext>
            </a:extLst>
          </p:cNvPr>
          <p:cNvSpPr txBox="1"/>
          <p:nvPr userDrawn="1"/>
        </p:nvSpPr>
        <p:spPr>
          <a:xfrm>
            <a:off x="6583680" y="207926"/>
            <a:ext cx="2295144" cy="132344"/>
          </a:xfrm>
          <a:prstGeom prst="rect">
            <a:avLst/>
          </a:prstGeom>
          <a:noFill/>
        </p:spPr>
        <p:txBody>
          <a:bodyPr wrap="square" lIns="91440" tIns="4572" rIns="0" bIns="4572" rtlCol="0">
            <a:spAutoFit/>
          </a:bodyPr>
          <a:lstStyle/>
          <a:p>
            <a:pPr algn="r"/>
            <a:r>
              <a:rPr lang="en-US" sz="80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65760" y="175759"/>
            <a:ext cx="423229" cy="136525"/>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4754880"/>
            <a:ext cx="457200" cy="36576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4759093"/>
            <a:ext cx="2057400" cy="365760"/>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December 10, 2025</a:t>
            </a:fld>
            <a:endParaRPr lang="en-US"/>
          </a:p>
        </p:txBody>
      </p:sp>
    </p:spTree>
    <p:extLst>
      <p:ext uri="{BB962C8B-B14F-4D97-AF65-F5344CB8AC3E}">
        <p14:creationId xmlns:p14="http://schemas.microsoft.com/office/powerpoint/2010/main" val="3275588001"/>
      </p:ext>
    </p:extLst>
  </p:cSld>
  <p:clrMap bg1="lt1" tx1="dk1" bg2="lt2" tx2="dk2" accent1="accent1" accent2="accent2" accent3="accent3" accent4="accent4" accent5="accent5" accent6="accent6" hlink="hlink" folHlink="folHlink"/>
  <p:sldLayoutIdLst>
    <p:sldLayoutId id="2147483748"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07E6-066A-414A-8916-AC2240ADCEE3}"/>
              </a:ext>
            </a:extLst>
          </p:cNvPr>
          <p:cNvSpPr>
            <a:spLocks noGrp="1"/>
          </p:cNvSpPr>
          <p:nvPr>
            <p:ph sz="quarter" idx="23"/>
          </p:nvPr>
        </p:nvSpPr>
        <p:spPr>
          <a:xfrm>
            <a:off x="640078" y="4480624"/>
            <a:ext cx="1995354" cy="167033"/>
          </a:xfrm>
        </p:spPr>
        <p:txBody>
          <a:bodyPr/>
          <a:lstStyle/>
          <a:p>
            <a:r>
              <a:rPr lang="en-US" err="1"/>
              <a:t>Shixuan</a:t>
            </a:r>
            <a:r>
              <a:rPr lang="en-US"/>
              <a:t> Sun, </a:t>
            </a:r>
            <a:r>
              <a:rPr lang="en-US" err="1"/>
              <a:t>Xiaoyang</a:t>
            </a:r>
            <a:r>
              <a:rPr lang="en-US"/>
              <a:t> Zhao</a:t>
            </a:r>
          </a:p>
        </p:txBody>
      </p:sp>
      <p:sp>
        <p:nvSpPr>
          <p:cNvPr id="46" name="Text Placeholder 45">
            <a:extLst>
              <a:ext uri="{FF2B5EF4-FFF2-40B4-BE49-F238E27FC236}">
                <a16:creationId xmlns:a16="http://schemas.microsoft.com/office/drawing/2014/main" id="{298DBC73-D254-7743-90B1-2EFD263248B8}"/>
              </a:ext>
            </a:extLst>
          </p:cNvPr>
          <p:cNvSpPr>
            <a:spLocks noGrp="1"/>
          </p:cNvSpPr>
          <p:nvPr>
            <p:ph type="body" sz="quarter" idx="32"/>
          </p:nvPr>
        </p:nvSpPr>
        <p:spPr>
          <a:xfrm>
            <a:off x="640080" y="2195373"/>
            <a:ext cx="7772400" cy="501291"/>
          </a:xfrm>
        </p:spPr>
        <p:txBody>
          <a:bodyPr/>
          <a:lstStyle/>
          <a:p>
            <a:r>
              <a:rPr lang="en-US"/>
              <a:t>263F Project</a:t>
            </a:r>
            <a:endParaRPr lang="en-US" dirty="0"/>
          </a:p>
        </p:txBody>
      </p:sp>
    </p:spTree>
    <p:extLst>
      <p:ext uri="{BB962C8B-B14F-4D97-AF65-F5344CB8AC3E}">
        <p14:creationId xmlns:p14="http://schemas.microsoft.com/office/powerpoint/2010/main" val="5603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1EBD38-6D6F-27EE-5446-EDE10DF8479D}"/>
              </a:ext>
            </a:extLst>
          </p:cNvPr>
          <p:cNvSpPr>
            <a:spLocks noGrp="1"/>
          </p:cNvSpPr>
          <p:nvPr>
            <p:ph type="dt" sz="half" idx="18"/>
          </p:nvPr>
        </p:nvSpPr>
        <p:spPr/>
        <p:txBody>
          <a:bodyPr/>
          <a:lstStyle/>
          <a:p>
            <a:fld id="{C5558416-D4A5-2C4B-BFD9-97D61B9D22FA}" type="datetime4">
              <a:rPr lang="en-US" smtClean="0"/>
              <a:t>December 10, 2025</a:t>
            </a:fld>
            <a:endParaRPr lang="en-US"/>
          </a:p>
        </p:txBody>
      </p:sp>
      <p:sp>
        <p:nvSpPr>
          <p:cNvPr id="3" name="灯片编号占位符 2">
            <a:extLst>
              <a:ext uri="{FF2B5EF4-FFF2-40B4-BE49-F238E27FC236}">
                <a16:creationId xmlns:a16="http://schemas.microsoft.com/office/drawing/2014/main" id="{E3EF700D-58AD-3376-1B6E-26D42B0E0376}"/>
              </a:ext>
            </a:extLst>
          </p:cNvPr>
          <p:cNvSpPr>
            <a:spLocks noGrp="1"/>
          </p:cNvSpPr>
          <p:nvPr>
            <p:ph type="sldNum" sz="quarter" idx="19"/>
          </p:nvPr>
        </p:nvSpPr>
        <p:spPr/>
        <p:txBody>
          <a:bodyPr/>
          <a:lstStyle/>
          <a:p>
            <a:fld id="{B6238B5B-F19C-E947-A0BC-87BD7983F871}" type="slidenum">
              <a:rPr lang="en-US" smtClean="0"/>
              <a:pPr/>
              <a:t>2</a:t>
            </a:fld>
            <a:endParaRPr lang="en-US"/>
          </a:p>
        </p:txBody>
      </p:sp>
      <p:sp>
        <p:nvSpPr>
          <p:cNvPr id="4" name="文本占位符 3">
            <a:extLst>
              <a:ext uri="{FF2B5EF4-FFF2-40B4-BE49-F238E27FC236}">
                <a16:creationId xmlns:a16="http://schemas.microsoft.com/office/drawing/2014/main" id="{EB636A4F-81BD-9ED3-4551-0B1BE4598AA6}"/>
              </a:ext>
            </a:extLst>
          </p:cNvPr>
          <p:cNvSpPr>
            <a:spLocks noGrp="1"/>
          </p:cNvSpPr>
          <p:nvPr>
            <p:ph type="body" sz="quarter" idx="20"/>
          </p:nvPr>
        </p:nvSpPr>
        <p:spPr>
          <a:xfrm>
            <a:off x="640079" y="1584435"/>
            <a:ext cx="3840480" cy="2349361"/>
          </a:xfrm>
        </p:spPr>
        <p:txBody>
          <a:bodyPr/>
          <a:lstStyle/>
          <a:p>
            <a:r>
              <a:rPr kumimoji="1" lang="en-US" altLang="zh-CN" dirty="0"/>
              <a:t>This project aims to investigate wind-induced vibration of the aerial ladder </a:t>
            </a:r>
          </a:p>
          <a:p>
            <a:pPr marL="285750" indent="-285750">
              <a:buFont typeface="Arial" panose="020B0604020202020204" pitchFamily="34" charset="0"/>
              <a:buChar char="•"/>
            </a:pPr>
            <a:r>
              <a:rPr kumimoji="1" lang="en-US" altLang="zh-CN" dirty="0"/>
              <a:t>Formulation of a simplified aerial ladder model</a:t>
            </a:r>
          </a:p>
          <a:p>
            <a:pPr marL="285750" indent="-285750">
              <a:buFont typeface="Arial" panose="020B0604020202020204" pitchFamily="34" charset="0"/>
              <a:buChar char="•"/>
            </a:pPr>
            <a:r>
              <a:rPr kumimoji="1" lang="en-US" altLang="zh-CN" dirty="0"/>
              <a:t>Represent wind gusts with various Reynolds numbers as distributed aerodynamic force</a:t>
            </a:r>
          </a:p>
          <a:p>
            <a:pPr marL="285750" indent="-285750">
              <a:buFont typeface="Arial" panose="020B0604020202020204" pitchFamily="34" charset="0"/>
              <a:buChar char="•"/>
            </a:pPr>
            <a:r>
              <a:rPr kumimoji="1" lang="en-US" altLang="zh-CN" dirty="0"/>
              <a:t>Compute the vibration response</a:t>
            </a:r>
          </a:p>
          <a:p>
            <a:pPr marL="285750" indent="-285750">
              <a:buFont typeface="Arial" panose="020B0604020202020204" pitchFamily="34" charset="0"/>
              <a:buChar char="•"/>
            </a:pPr>
            <a:r>
              <a:rPr kumimoji="1" lang="en-US" altLang="zh-CN" dirty="0"/>
              <a:t>Interpretation of results</a:t>
            </a:r>
            <a:endParaRPr kumimoji="1" lang="zh-CN" altLang="en-US" dirty="0"/>
          </a:p>
        </p:txBody>
      </p:sp>
      <p:pic>
        <p:nvPicPr>
          <p:cNvPr id="10" name="图片占位符 9" descr="图片包含 户外, 建筑, 塔, 雪&#10;&#10;描述已自动生成">
            <a:extLst>
              <a:ext uri="{FF2B5EF4-FFF2-40B4-BE49-F238E27FC236}">
                <a16:creationId xmlns:a16="http://schemas.microsoft.com/office/drawing/2014/main" id="{0FC018C4-BC28-25E6-7C27-B80E4E4AC2DC}"/>
              </a:ext>
            </a:extLst>
          </p:cNvPr>
          <p:cNvPicPr>
            <a:picLocks noGrp="1" noChangeAspect="1"/>
          </p:cNvPicPr>
          <p:nvPr>
            <p:ph type="pic" sz="quarter" idx="22"/>
          </p:nvPr>
        </p:nvPicPr>
        <p:blipFill>
          <a:blip r:embed="rId2"/>
          <a:srcRect l="-1163" t="14790" r="1163" b="32150"/>
          <a:stretch/>
        </p:blipFill>
        <p:spPr>
          <a:xfrm>
            <a:off x="4480559" y="1463040"/>
            <a:ext cx="3931920" cy="3108960"/>
          </a:xfrm>
        </p:spPr>
      </p:pic>
      <p:sp>
        <p:nvSpPr>
          <p:cNvPr id="7" name="标题 6">
            <a:extLst>
              <a:ext uri="{FF2B5EF4-FFF2-40B4-BE49-F238E27FC236}">
                <a16:creationId xmlns:a16="http://schemas.microsoft.com/office/drawing/2014/main" id="{9B0021FC-C970-1FF5-E291-79A7292F2049}"/>
              </a:ext>
            </a:extLst>
          </p:cNvPr>
          <p:cNvSpPr>
            <a:spLocks noGrp="1"/>
          </p:cNvSpPr>
          <p:nvPr>
            <p:ph type="title"/>
          </p:nvPr>
        </p:nvSpPr>
        <p:spPr/>
        <p:txBody>
          <a:bodyPr/>
          <a:lstStyle/>
          <a:p>
            <a:r>
              <a:rPr kumimoji="1" lang="en-US" altLang="zh-CN" dirty="0"/>
              <a:t>Project Overview</a:t>
            </a:r>
            <a:endParaRPr kumimoji="1" lang="zh-CN" altLang="en-US" dirty="0"/>
          </a:p>
        </p:txBody>
      </p:sp>
    </p:spTree>
    <p:extLst>
      <p:ext uri="{BB962C8B-B14F-4D97-AF65-F5344CB8AC3E}">
        <p14:creationId xmlns:p14="http://schemas.microsoft.com/office/powerpoint/2010/main" val="2304422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D4903E3-1A4C-5A01-1E56-44D0A99E35B3}"/>
              </a:ext>
            </a:extLst>
          </p:cNvPr>
          <p:cNvSpPr>
            <a:spLocks noGrp="1"/>
          </p:cNvSpPr>
          <p:nvPr>
            <p:ph type="dt" sz="half" idx="18"/>
          </p:nvPr>
        </p:nvSpPr>
        <p:spPr/>
        <p:txBody>
          <a:bodyPr/>
          <a:lstStyle/>
          <a:p>
            <a:fld id="{C5558416-D4A5-2C4B-BFD9-97D61B9D22FA}" type="datetime4">
              <a:rPr lang="en-US" smtClean="0"/>
              <a:t>December 10, 2025</a:t>
            </a:fld>
            <a:endParaRPr lang="en-US"/>
          </a:p>
        </p:txBody>
      </p:sp>
      <p:sp>
        <p:nvSpPr>
          <p:cNvPr id="3" name="灯片编号占位符 2">
            <a:extLst>
              <a:ext uri="{FF2B5EF4-FFF2-40B4-BE49-F238E27FC236}">
                <a16:creationId xmlns:a16="http://schemas.microsoft.com/office/drawing/2014/main" id="{CE098C76-F985-3A43-C781-6987E0776588}"/>
              </a:ext>
            </a:extLst>
          </p:cNvPr>
          <p:cNvSpPr>
            <a:spLocks noGrp="1"/>
          </p:cNvSpPr>
          <p:nvPr>
            <p:ph type="sldNum" sz="quarter" idx="19"/>
          </p:nvPr>
        </p:nvSpPr>
        <p:spPr/>
        <p:txBody>
          <a:bodyPr/>
          <a:lstStyle/>
          <a:p>
            <a:fld id="{B6238B5B-F19C-E947-A0BC-87BD7983F871}" type="slidenum">
              <a:rPr lang="en-US" smtClean="0"/>
              <a:pPr/>
              <a:t>3</a:t>
            </a:fld>
            <a:endParaRPr lang="en-US"/>
          </a:p>
        </p:txBody>
      </p:sp>
      <mc:AlternateContent xmlns:mc="http://schemas.openxmlformats.org/markup-compatibility/2006">
        <mc:Choice xmlns:a14="http://schemas.microsoft.com/office/drawing/2010/main" Requires="a14">
          <p:sp>
            <p:nvSpPr>
              <p:cNvPr id="4" name="文本占位符 3">
                <a:extLst>
                  <a:ext uri="{FF2B5EF4-FFF2-40B4-BE49-F238E27FC236}">
                    <a16:creationId xmlns:a16="http://schemas.microsoft.com/office/drawing/2014/main" id="{A68BAA06-F89B-7305-325A-1CFA86263769}"/>
                  </a:ext>
                </a:extLst>
              </p:cNvPr>
              <p:cNvSpPr>
                <a:spLocks noGrp="1"/>
              </p:cNvSpPr>
              <p:nvPr>
                <p:ph type="body" sz="quarter" idx="20"/>
              </p:nvPr>
            </p:nvSpPr>
            <p:spPr>
              <a:xfrm>
                <a:off x="640079" y="1529209"/>
                <a:ext cx="3840480" cy="3338286"/>
              </a:xfrm>
            </p:spPr>
            <p:txBody>
              <a:bodyPr/>
              <a:lstStyle/>
              <a:p>
                <a:r>
                  <a:rPr kumimoji="1" lang="en-US" altLang="zh-CN" dirty="0"/>
                  <a:t>We model the aerial ladder as a 20m-long beam with an inclination angle of 60°. The first two nodes are fixed, with a virtual torsional damper and spring attached between 1</a:t>
                </a:r>
                <a:r>
                  <a:rPr kumimoji="1" lang="en-US" altLang="zh-CN" baseline="30000" dirty="0"/>
                  <a:t>st</a:t>
                </a:r>
                <a:r>
                  <a:rPr kumimoji="1" lang="en-US" altLang="zh-CN" dirty="0"/>
                  <a:t> and 2</a:t>
                </a:r>
                <a:r>
                  <a:rPr kumimoji="1" lang="en-US" altLang="zh-CN" baseline="30000" dirty="0"/>
                  <a:t>nd</a:t>
                </a:r>
                <a:r>
                  <a:rPr kumimoji="1" lang="en-US" altLang="zh-CN" dirty="0"/>
                  <a:t> node.</a:t>
                </a:r>
              </a:p>
              <a:p>
                <a:r>
                  <a:rPr kumimoji="1" lang="en-US" altLang="zh-CN" dirty="0"/>
                  <a:t>The material properties are as follow:</a:t>
                </a:r>
              </a:p>
              <a:p>
                <a:pPr marL="285750" indent="-285750">
                  <a:buFont typeface="Arial" panose="020B0604020202020204" pitchFamily="34" charset="0"/>
                  <a:buChar char="•"/>
                </a:pPr>
                <a:r>
                  <a:rPr kumimoji="1" lang="en-US" altLang="zh-CN" dirty="0"/>
                  <a:t>Yong’s modulus and Effective bending stiffness:</a:t>
                </a:r>
                <a:endParaRPr kumimoji="1" lang="en-US" altLang="zh-CN" b="0" dirty="0"/>
              </a:p>
              <a:p>
                <a:pPr/>
                <a14:m>
                  <m:oMathPara xmlns:m="http://schemas.openxmlformats.org/officeDocument/2006/math">
                    <m:oMathParaPr>
                      <m:jc m:val="center"/>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𝐸</m:t>
                          </m:r>
                        </m:e>
                        <m:sub>
                          <m:r>
                            <a:rPr kumimoji="1" lang="en-US" altLang="zh-CN" i="1">
                              <a:latin typeface="Cambria Math" panose="02040503050406030204" pitchFamily="18" charset="0"/>
                            </a:rPr>
                            <m:t>𝐴𝑙𝑙𝑜𝑦</m:t>
                          </m:r>
                        </m:sub>
                      </m:sSub>
                      <m:r>
                        <a:rPr kumimoji="1" lang="en-US" altLang="zh-CN" i="1">
                          <a:latin typeface="Cambria Math" panose="02040503050406030204" pitchFamily="18" charset="0"/>
                        </a:rPr>
                        <m:t>=70</m:t>
                      </m:r>
                      <m:r>
                        <a:rPr kumimoji="1" lang="en-US" altLang="zh-CN" i="1">
                          <a:latin typeface="Cambria Math" panose="02040503050406030204" pitchFamily="18" charset="0"/>
                        </a:rPr>
                        <m:t>𝐺𝑃𝑎</m:t>
                      </m:r>
                      <m:r>
                        <a:rPr kumimoji="1" lang="en-US" altLang="zh-CN" b="0" i="1" smtClean="0">
                          <a:latin typeface="Cambria Math" panose="02040503050406030204" pitchFamily="18" charset="0"/>
                        </a:rPr>
                        <m:t>, </m:t>
                      </m:r>
                      <m:r>
                        <a:rPr kumimoji="1" lang="en-US" altLang="zh-CN" i="1">
                          <a:latin typeface="Cambria Math" panose="02040503050406030204" pitchFamily="18" charset="0"/>
                        </a:rPr>
                        <m:t>𝐸</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𝐼</m:t>
                          </m:r>
                        </m:e>
                        <m:sub>
                          <m:r>
                            <a:rPr kumimoji="1" lang="en-US" altLang="zh-CN" i="1">
                              <a:latin typeface="Cambria Math" panose="02040503050406030204" pitchFamily="18" charset="0"/>
                            </a:rPr>
                            <m:t>𝑒𝑓𝑓</m:t>
                          </m:r>
                        </m:sub>
                      </m:sSub>
                      <m:r>
                        <a:rPr kumimoji="1" lang="en-US" altLang="zh-CN" i="1">
                          <a:latin typeface="Cambria Math" panose="02040503050406030204" pitchFamily="18" charset="0"/>
                        </a:rPr>
                        <m:t>=8</m:t>
                      </m:r>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10</m:t>
                          </m:r>
                        </m:e>
                        <m:sup>
                          <m:r>
                            <a:rPr kumimoji="1" lang="en-US" altLang="zh-CN" i="1">
                              <a:latin typeface="Cambria Math" panose="02040503050406030204" pitchFamily="18" charset="0"/>
                              <a:ea typeface="Cambria Math" panose="02040503050406030204" pitchFamily="18" charset="0"/>
                            </a:rPr>
                            <m:t>5</m:t>
                          </m:r>
                        </m:sup>
                      </m:sSup>
                      <m:r>
                        <a:rPr kumimoji="1" lang="en-US" altLang="zh-CN" i="1">
                          <a:latin typeface="Cambria Math" panose="02040503050406030204" pitchFamily="18" charset="0"/>
                          <a:ea typeface="Cambria Math" panose="02040503050406030204" pitchFamily="18" charset="0"/>
                        </a:rPr>
                        <m:t>𝑁</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𝑚</m:t>
                          </m:r>
                        </m:e>
                        <m:sup>
                          <m:r>
                            <a:rPr kumimoji="1" lang="en-US" altLang="zh-CN" i="1">
                              <a:latin typeface="Cambria Math" panose="02040503050406030204" pitchFamily="18" charset="0"/>
                              <a:ea typeface="Cambria Math" panose="02040503050406030204" pitchFamily="18" charset="0"/>
                            </a:rPr>
                            <m:t>2</m:t>
                          </m:r>
                        </m:sup>
                      </m:sSup>
                    </m:oMath>
                  </m:oMathPara>
                </a14:m>
                <a:endParaRPr kumimoji="1" lang="en-US" altLang="zh-CN" dirty="0"/>
              </a:p>
              <a:p>
                <a:pPr marL="285750" indent="-285750">
                  <a:buFont typeface="Arial" panose="020B0604020202020204" pitchFamily="34" charset="0"/>
                  <a:buChar char="•"/>
                </a:pPr>
                <a:r>
                  <a:rPr kumimoji="1" lang="en-US" altLang="zh-CN" dirty="0"/>
                  <a:t>With  torsional stiffness and tortional damping coefficient:</a:t>
                </a:r>
              </a:p>
              <a:p>
                <a:pPr algn="ctr"/>
                <a:r>
                  <a:rPr kumimoji="1" lang="en-US" altLang="zh-CN" dirty="0"/>
                  <a:t> </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𝑘</m:t>
                        </m:r>
                      </m:e>
                      <m:sub>
                        <m:r>
                          <a:rPr kumimoji="1" lang="en-US" altLang="zh-CN" i="1" smtClean="0">
                            <a:latin typeface="Cambria Math" panose="02040503050406030204" pitchFamily="18" charset="0"/>
                            <a:ea typeface="Cambria Math" panose="02040503050406030204" pitchFamily="18" charset="0"/>
                          </a:rPr>
                          <m:t>𝜃</m:t>
                        </m:r>
                      </m:sub>
                    </m:sSub>
                    <m:r>
                      <a:rPr kumimoji="1" lang="en-US" altLang="zh-CN" b="0" i="1" smtClean="0">
                        <a:latin typeface="Cambria Math" panose="02040503050406030204" pitchFamily="18" charset="0"/>
                      </a:rPr>
                      <m:t>=3</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rPr>
                      <m:t>1</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0</m:t>
                        </m:r>
                      </m:e>
                      <m:sup>
                        <m:r>
                          <a:rPr kumimoji="1" lang="en-US" altLang="zh-CN" b="0" i="1" smtClean="0">
                            <a:latin typeface="Cambria Math" panose="02040503050406030204" pitchFamily="18" charset="0"/>
                          </a:rPr>
                          <m:t>4</m:t>
                        </m:r>
                      </m:sup>
                    </m:sSup>
                    <m:r>
                      <a:rPr kumimoji="1" lang="en-US" altLang="zh-CN" b="0" i="1" smtClean="0">
                        <a:latin typeface="Cambria Math" panose="02040503050406030204" pitchFamily="18" charset="0"/>
                      </a:rPr>
                      <m:t>𝑁𝑚</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𝑟𝑎𝑑</m:t>
                    </m:r>
                  </m:oMath>
                </a14:m>
                <a:r>
                  <a:rPr kumimoji="1" lang="en-US" altLang="zh-CN" dirty="0"/>
                  <a:t>, </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i="1" smtClean="0">
                            <a:latin typeface="Cambria Math" panose="02040503050406030204" pitchFamily="18" charset="0"/>
                            <a:ea typeface="Cambria Math" panose="02040503050406030204" pitchFamily="18" charset="0"/>
                          </a:rPr>
                          <m:t>𝜃</m:t>
                        </m:r>
                      </m:sub>
                    </m:sSub>
                    <m:r>
                      <a:rPr kumimoji="1" lang="en-US" altLang="zh-CN" b="0" i="1" smtClean="0">
                        <a:latin typeface="Cambria Math" panose="02040503050406030204" pitchFamily="18" charset="0"/>
                      </a:rPr>
                      <m:t>=1500</m:t>
                    </m:r>
                    <m:r>
                      <a:rPr kumimoji="1" lang="en-US" altLang="zh-CN" b="0" i="1" smtClean="0">
                        <a:latin typeface="Cambria Math" panose="02040503050406030204" pitchFamily="18" charset="0"/>
                      </a:rPr>
                      <m:t>𝑁𝑚𝑠</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𝑟𝑎𝑑</m:t>
                    </m:r>
                  </m:oMath>
                </a14:m>
                <a:endParaRPr kumimoji="1" lang="en-US" altLang="zh-CN" dirty="0"/>
              </a:p>
              <a:p>
                <a:pPr/>
                <a:endParaRPr kumimoji="1" lang="en-US" altLang="zh-CN" dirty="0"/>
              </a:p>
            </p:txBody>
          </p:sp>
        </mc:Choice>
        <mc:Fallback>
          <p:sp>
            <p:nvSpPr>
              <p:cNvPr id="4" name="文本占位符 3">
                <a:extLst>
                  <a:ext uri="{FF2B5EF4-FFF2-40B4-BE49-F238E27FC236}">
                    <a16:creationId xmlns:a16="http://schemas.microsoft.com/office/drawing/2014/main" id="{A68BAA06-F89B-7305-325A-1CFA86263769}"/>
                  </a:ext>
                </a:extLst>
              </p:cNvPr>
              <p:cNvSpPr>
                <a:spLocks noGrp="1" noRot="1" noChangeAspect="1" noMove="1" noResize="1" noEditPoints="1" noAdjustHandles="1" noChangeArrowheads="1" noChangeShapeType="1" noTextEdit="1"/>
              </p:cNvSpPr>
              <p:nvPr>
                <p:ph type="body" sz="quarter" idx="20"/>
              </p:nvPr>
            </p:nvSpPr>
            <p:spPr>
              <a:xfrm>
                <a:off x="640079" y="1529209"/>
                <a:ext cx="3840480" cy="3338286"/>
              </a:xfrm>
              <a:blipFill>
                <a:blip r:embed="rId2"/>
                <a:stretch>
                  <a:fillRect l="-2970" t="-1515"/>
                </a:stretch>
              </a:blipFill>
            </p:spPr>
            <p:txBody>
              <a:bodyPr/>
              <a:lstStyle/>
              <a:p>
                <a:r>
                  <a:rPr lang="zh-CN" altLang="en-US">
                    <a:noFill/>
                  </a:rPr>
                  <a:t> </a:t>
                </a:r>
              </a:p>
            </p:txBody>
          </p:sp>
        </mc:Fallback>
      </mc:AlternateContent>
      <p:pic>
        <p:nvPicPr>
          <p:cNvPr id="9" name="图片占位符 8" descr="图表, 折线图&#10;&#10;描述已自动生成">
            <a:extLst>
              <a:ext uri="{FF2B5EF4-FFF2-40B4-BE49-F238E27FC236}">
                <a16:creationId xmlns:a16="http://schemas.microsoft.com/office/drawing/2014/main" id="{C0F7C035-09E9-1225-BF54-D202E0FA395B}"/>
              </a:ext>
            </a:extLst>
          </p:cNvPr>
          <p:cNvPicPr>
            <a:picLocks noGrp="1" noChangeAspect="1"/>
          </p:cNvPicPr>
          <p:nvPr>
            <p:ph type="pic" sz="quarter" idx="22"/>
          </p:nvPr>
        </p:nvPicPr>
        <p:blipFill>
          <a:blip r:embed="rId3"/>
          <a:srcRect l="1107" r="1382"/>
          <a:stretch/>
        </p:blipFill>
        <p:spPr>
          <a:xfrm>
            <a:off x="4188542" y="1463040"/>
            <a:ext cx="4503174" cy="3108960"/>
          </a:xfrm>
        </p:spPr>
      </p:pic>
      <p:sp>
        <p:nvSpPr>
          <p:cNvPr id="7" name="标题 6">
            <a:extLst>
              <a:ext uri="{FF2B5EF4-FFF2-40B4-BE49-F238E27FC236}">
                <a16:creationId xmlns:a16="http://schemas.microsoft.com/office/drawing/2014/main" id="{FDB06BB6-6616-FE0C-33A4-E4A3D5A54E73}"/>
              </a:ext>
            </a:extLst>
          </p:cNvPr>
          <p:cNvSpPr>
            <a:spLocks noGrp="1"/>
          </p:cNvSpPr>
          <p:nvPr>
            <p:ph type="title"/>
          </p:nvPr>
        </p:nvSpPr>
        <p:spPr/>
        <p:txBody>
          <a:bodyPr/>
          <a:lstStyle/>
          <a:p>
            <a:r>
              <a:rPr kumimoji="1" lang="en-US" altLang="zh-CN" dirty="0"/>
              <a:t>Formulation of simplified aerial ladder model</a:t>
            </a:r>
            <a:endParaRPr kumimoji="1" lang="zh-CN" altLang="en-US" dirty="0"/>
          </a:p>
        </p:txBody>
      </p:sp>
    </p:spTree>
    <p:extLst>
      <p:ext uri="{BB962C8B-B14F-4D97-AF65-F5344CB8AC3E}">
        <p14:creationId xmlns:p14="http://schemas.microsoft.com/office/powerpoint/2010/main" val="486442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a:extLst>
                  <a:ext uri="{FF2B5EF4-FFF2-40B4-BE49-F238E27FC236}">
                    <a16:creationId xmlns:a16="http://schemas.microsoft.com/office/drawing/2014/main" id="{2AC902CE-57D3-65E3-DF30-3ED685F61418}"/>
                  </a:ext>
                </a:extLst>
              </p:cNvPr>
              <p:cNvSpPr>
                <a:spLocks noGrp="1"/>
              </p:cNvSpPr>
              <p:nvPr>
                <p:ph type="body" sz="quarter" idx="13"/>
              </p:nvPr>
            </p:nvSpPr>
            <p:spPr>
              <a:xfrm>
                <a:off x="1097279" y="1357086"/>
                <a:ext cx="6858000" cy="232692"/>
              </a:xfrm>
            </p:spPr>
            <p:txBody>
              <a:bodyPr/>
              <a:lstStyle/>
              <a:p>
                <a:pPr algn="ct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𝑞</m:t>
                        </m:r>
                      </m:e>
                      <m:sub>
                        <m:r>
                          <a:rPr kumimoji="1" lang="en-US" altLang="zh-CN" b="0" i="1" smtClean="0">
                            <a:latin typeface="Cambria Math" panose="02040503050406030204" pitchFamily="18" charset="0"/>
                          </a:rPr>
                          <m:t>𝑛𝑒𝑤</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𝑓𝑟𝑒𝑒</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𝑞</m:t>
                        </m:r>
                      </m:e>
                      <m:sub>
                        <m:r>
                          <a:rPr kumimoji="1" lang="en-US" altLang="zh-CN" b="0" i="1" smtClean="0">
                            <a:latin typeface="Cambria Math" panose="02040503050406030204" pitchFamily="18" charset="0"/>
                          </a:rPr>
                          <m:t>𝑓𝑟𝑒𝑒</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𝑞</m:t>
                    </m:r>
                  </m:oMath>
                </a14:m>
                <a:r>
                  <a:rPr kumimoji="1" lang="en-US" altLang="zh-CN" dirty="0"/>
                  <a:t>, where </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𝑞</m:t>
                    </m:r>
                    <m:r>
                      <a:rPr kumimoji="1" lang="en-US" altLang="zh-CN" b="0" i="0" smtClean="0">
                        <a:latin typeface="Cambria Math" panose="02040503050406030204" pitchFamily="18" charset="0"/>
                        <a:ea typeface="Cambria Math" panose="02040503050406030204" pitchFamily="18" charset="0"/>
                      </a:rPr>
                      <m:t>= </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𝐽</m:t>
                        </m:r>
                      </m:e>
                      <m:sub>
                        <m:r>
                          <a:rPr kumimoji="1" lang="en-US" altLang="zh-CN" b="0" i="1" smtClean="0">
                            <a:latin typeface="Cambria Math" panose="02040503050406030204" pitchFamily="18" charset="0"/>
                            <a:ea typeface="Cambria Math" panose="02040503050406030204" pitchFamily="18" charset="0"/>
                          </a:rPr>
                          <m:t>𝑓𝑟𝑒𝑒</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𝑓</m:t>
                        </m:r>
                      </m:e>
                      <m:sub>
                        <m:r>
                          <a:rPr kumimoji="1" lang="en-US" altLang="zh-CN" b="0" i="1" smtClean="0">
                            <a:latin typeface="Cambria Math" panose="02040503050406030204" pitchFamily="18" charset="0"/>
                            <a:ea typeface="Cambria Math" panose="02040503050406030204" pitchFamily="18" charset="0"/>
                          </a:rPr>
                          <m:t>𝑓𝑟𝑒𝑒</m:t>
                        </m:r>
                      </m:sub>
                    </m:sSub>
                  </m:oMath>
                </a14:m>
                <a:endParaRPr kumimoji="1" lang="en-US" altLang="zh-CN" dirty="0"/>
              </a:p>
            </p:txBody>
          </p:sp>
        </mc:Choice>
        <mc:Fallback>
          <p:sp>
            <p:nvSpPr>
              <p:cNvPr id="2" name="文本占位符 1">
                <a:extLst>
                  <a:ext uri="{FF2B5EF4-FFF2-40B4-BE49-F238E27FC236}">
                    <a16:creationId xmlns:a16="http://schemas.microsoft.com/office/drawing/2014/main" id="{2AC902CE-57D3-65E3-DF30-3ED685F61418}"/>
                  </a:ext>
                </a:extLst>
              </p:cNvPr>
              <p:cNvSpPr>
                <a:spLocks noGrp="1" noRot="1" noChangeAspect="1" noMove="1" noResize="1" noEditPoints="1" noAdjustHandles="1" noChangeArrowheads="1" noChangeShapeType="1" noTextEdit="1"/>
              </p:cNvSpPr>
              <p:nvPr>
                <p:ph type="body" sz="quarter" idx="13"/>
              </p:nvPr>
            </p:nvSpPr>
            <p:spPr>
              <a:xfrm>
                <a:off x="1097279" y="1357086"/>
                <a:ext cx="6858000" cy="232692"/>
              </a:xfrm>
              <a:blipFill>
                <a:blip r:embed="rId2"/>
                <a:stretch>
                  <a:fillRect t="-26316" b="-3684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C884B91-1328-8C17-1343-3766A2567456}"/>
              </a:ext>
            </a:extLst>
          </p:cNvPr>
          <p:cNvSpPr>
            <a:spLocks noGrp="1"/>
          </p:cNvSpPr>
          <p:nvPr>
            <p:ph type="dt" sz="half" idx="18"/>
          </p:nvPr>
        </p:nvSpPr>
        <p:spPr/>
        <p:txBody>
          <a:bodyPr/>
          <a:lstStyle/>
          <a:p>
            <a:fld id="{F397C7E5-D4D6-0C4C-99AF-822F7BE7D8B6}" type="datetime4">
              <a:rPr lang="en-US" smtClean="0"/>
              <a:t>December 10, 2025</a:t>
            </a:fld>
            <a:endParaRPr lang="en-US"/>
          </a:p>
        </p:txBody>
      </p:sp>
      <p:sp>
        <p:nvSpPr>
          <p:cNvPr id="5" name="灯片编号占位符 4">
            <a:extLst>
              <a:ext uri="{FF2B5EF4-FFF2-40B4-BE49-F238E27FC236}">
                <a16:creationId xmlns:a16="http://schemas.microsoft.com/office/drawing/2014/main" id="{A6EFCDAD-D0E9-E17E-04FD-5A363C4F9DBE}"/>
              </a:ext>
            </a:extLst>
          </p:cNvPr>
          <p:cNvSpPr>
            <a:spLocks noGrp="1"/>
          </p:cNvSpPr>
          <p:nvPr>
            <p:ph type="sldNum" sz="quarter" idx="19"/>
          </p:nvPr>
        </p:nvSpPr>
        <p:spPr/>
        <p:txBody>
          <a:bodyPr/>
          <a:lstStyle/>
          <a:p>
            <a:fld id="{B6238B5B-F19C-E947-A0BC-87BD7983F871}" type="slidenum">
              <a:rPr lang="en-US" smtClean="0"/>
              <a:pPr/>
              <a:t>4</a:t>
            </a:fld>
            <a:endParaRPr lang="en-US"/>
          </a:p>
        </p:txBody>
      </p:sp>
      <p:sp>
        <p:nvSpPr>
          <p:cNvPr id="6" name="标题 5">
            <a:extLst>
              <a:ext uri="{FF2B5EF4-FFF2-40B4-BE49-F238E27FC236}">
                <a16:creationId xmlns:a16="http://schemas.microsoft.com/office/drawing/2014/main" id="{9C5E1C2F-4847-115D-8310-536CB271C26B}"/>
              </a:ext>
            </a:extLst>
          </p:cNvPr>
          <p:cNvSpPr>
            <a:spLocks noGrp="1"/>
          </p:cNvSpPr>
          <p:nvPr>
            <p:ph type="title"/>
          </p:nvPr>
        </p:nvSpPr>
        <p:spPr/>
        <p:txBody>
          <a:bodyPr/>
          <a:lstStyle/>
          <a:p>
            <a:r>
              <a:rPr kumimoji="1" lang="en-US" altLang="zh-CN" dirty="0"/>
              <a:t>Force and Energies</a:t>
            </a:r>
            <a:endParaRPr kumimoji="1" lang="zh-CN" altLang="en-US" dirty="0"/>
          </a:p>
        </p:txBody>
      </p:sp>
      <p:cxnSp>
        <p:nvCxnSpPr>
          <p:cNvPr id="8" name="直线箭头连接符 7">
            <a:extLst>
              <a:ext uri="{FF2B5EF4-FFF2-40B4-BE49-F238E27FC236}">
                <a16:creationId xmlns:a16="http://schemas.microsoft.com/office/drawing/2014/main" id="{55ABB4BA-0322-8FE9-1657-698764483AB7}"/>
              </a:ext>
            </a:extLst>
          </p:cNvPr>
          <p:cNvCxnSpPr>
            <a:cxnSpLocks/>
          </p:cNvCxnSpPr>
          <p:nvPr/>
        </p:nvCxnSpPr>
        <p:spPr>
          <a:xfrm flipH="1">
            <a:off x="2736800" y="1582284"/>
            <a:ext cx="2805161" cy="59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6658A551-B26E-B975-BA9D-0E8224A08F21}"/>
              </a:ext>
            </a:extLst>
          </p:cNvPr>
          <p:cNvCxnSpPr>
            <a:cxnSpLocks/>
          </p:cNvCxnSpPr>
          <p:nvPr/>
        </p:nvCxnSpPr>
        <p:spPr>
          <a:xfrm>
            <a:off x="6354167" y="1589778"/>
            <a:ext cx="667657" cy="463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772896D-13A7-88B3-A824-53A75BA62240}"/>
              </a:ext>
            </a:extLst>
          </p:cNvPr>
          <p:cNvPicPr>
            <a:picLocks noChangeAspect="1"/>
          </p:cNvPicPr>
          <p:nvPr/>
        </p:nvPicPr>
        <p:blipFill>
          <a:blip r:embed="rId3"/>
          <a:stretch>
            <a:fillRect/>
          </a:stretch>
        </p:blipFill>
        <p:spPr>
          <a:xfrm>
            <a:off x="3298096" y="2055987"/>
            <a:ext cx="5580728" cy="547392"/>
          </a:xfrm>
          <a:prstGeom prst="rect">
            <a:avLst/>
          </a:prstGeom>
        </p:spPr>
      </p:pic>
      <p:pic>
        <p:nvPicPr>
          <p:cNvPr id="15" name="图片 14" descr="文本&#10;&#10;描述已自动生成">
            <a:extLst>
              <a:ext uri="{FF2B5EF4-FFF2-40B4-BE49-F238E27FC236}">
                <a16:creationId xmlns:a16="http://schemas.microsoft.com/office/drawing/2014/main" id="{EA99316D-529B-D9CD-FA76-F40C3B444371}"/>
              </a:ext>
            </a:extLst>
          </p:cNvPr>
          <p:cNvPicPr>
            <a:picLocks noChangeAspect="1"/>
          </p:cNvPicPr>
          <p:nvPr/>
        </p:nvPicPr>
        <p:blipFill>
          <a:blip r:embed="rId4"/>
          <a:stretch>
            <a:fillRect/>
          </a:stretch>
        </p:blipFill>
        <p:spPr>
          <a:xfrm>
            <a:off x="1097279" y="2015171"/>
            <a:ext cx="1559692" cy="547392"/>
          </a:xfrm>
          <a:prstGeom prst="rect">
            <a:avLst/>
          </a:prstGeom>
        </p:spPr>
      </p:pic>
      <p:pic>
        <p:nvPicPr>
          <p:cNvPr id="18" name="图片 17" descr="图示&#10;&#10;描述已自动生成">
            <a:extLst>
              <a:ext uri="{FF2B5EF4-FFF2-40B4-BE49-F238E27FC236}">
                <a16:creationId xmlns:a16="http://schemas.microsoft.com/office/drawing/2014/main" id="{117FC7EA-B38F-5DB7-12F3-09CA3297E98A}"/>
              </a:ext>
            </a:extLst>
          </p:cNvPr>
          <p:cNvPicPr>
            <a:picLocks noChangeAspect="1"/>
          </p:cNvPicPr>
          <p:nvPr/>
        </p:nvPicPr>
        <p:blipFill>
          <a:blip r:embed="rId5"/>
          <a:stretch>
            <a:fillRect/>
          </a:stretch>
        </p:blipFill>
        <p:spPr>
          <a:xfrm>
            <a:off x="5112657" y="3076485"/>
            <a:ext cx="3144544" cy="486771"/>
          </a:xfrm>
          <a:prstGeom prst="rect">
            <a:avLst/>
          </a:prstGeom>
        </p:spPr>
      </p:pic>
      <p:sp>
        <p:nvSpPr>
          <p:cNvPr id="22" name="下箭头 21">
            <a:extLst>
              <a:ext uri="{FF2B5EF4-FFF2-40B4-BE49-F238E27FC236}">
                <a16:creationId xmlns:a16="http://schemas.microsoft.com/office/drawing/2014/main" id="{D3DFF7D3-9C2C-3A2B-E4EB-87B617407245}"/>
              </a:ext>
            </a:extLst>
          </p:cNvPr>
          <p:cNvSpPr/>
          <p:nvPr/>
        </p:nvSpPr>
        <p:spPr>
          <a:xfrm>
            <a:off x="6354166" y="2562562"/>
            <a:ext cx="162747" cy="4867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7003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8B7084-E9C1-AAD6-F262-EF7AECDFEF29}"/>
              </a:ext>
            </a:extLst>
          </p:cNvPr>
          <p:cNvSpPr>
            <a:spLocks noGrp="1"/>
          </p:cNvSpPr>
          <p:nvPr>
            <p:ph type="dt" sz="half" idx="18"/>
          </p:nvPr>
        </p:nvSpPr>
        <p:spPr/>
        <p:txBody>
          <a:bodyPr/>
          <a:lstStyle/>
          <a:p>
            <a:fld id="{C5558416-D4A5-2C4B-BFD9-97D61B9D22FA}" type="datetime4">
              <a:rPr lang="en-US" smtClean="0"/>
              <a:t>December 10, 2025</a:t>
            </a:fld>
            <a:endParaRPr lang="en-US"/>
          </a:p>
        </p:txBody>
      </p:sp>
      <p:sp>
        <p:nvSpPr>
          <p:cNvPr id="3" name="灯片编号占位符 2">
            <a:extLst>
              <a:ext uri="{FF2B5EF4-FFF2-40B4-BE49-F238E27FC236}">
                <a16:creationId xmlns:a16="http://schemas.microsoft.com/office/drawing/2014/main" id="{86E799CA-29D0-18CB-D7C5-116295CFF469}"/>
              </a:ext>
            </a:extLst>
          </p:cNvPr>
          <p:cNvSpPr>
            <a:spLocks noGrp="1"/>
          </p:cNvSpPr>
          <p:nvPr>
            <p:ph type="sldNum" sz="quarter" idx="19"/>
          </p:nvPr>
        </p:nvSpPr>
        <p:spPr/>
        <p:txBody>
          <a:bodyPr/>
          <a:lstStyle/>
          <a:p>
            <a:fld id="{B6238B5B-F19C-E947-A0BC-87BD7983F871}" type="slidenum">
              <a:rPr lang="en-US" smtClean="0"/>
              <a:pPr/>
              <a:t>5</a:t>
            </a:fld>
            <a:endParaRPr lang="en-US"/>
          </a:p>
        </p:txBody>
      </p:sp>
      <p:sp>
        <p:nvSpPr>
          <p:cNvPr id="4" name="文本占位符 3">
            <a:extLst>
              <a:ext uri="{FF2B5EF4-FFF2-40B4-BE49-F238E27FC236}">
                <a16:creationId xmlns:a16="http://schemas.microsoft.com/office/drawing/2014/main" id="{A7402B2C-FF28-BF4C-6BD5-B76DD80101BA}"/>
              </a:ext>
            </a:extLst>
          </p:cNvPr>
          <p:cNvSpPr>
            <a:spLocks noGrp="1"/>
          </p:cNvSpPr>
          <p:nvPr>
            <p:ph type="body" sz="quarter" idx="20"/>
          </p:nvPr>
        </p:nvSpPr>
        <p:spPr>
          <a:xfrm>
            <a:off x="640078" y="1463040"/>
            <a:ext cx="7538721" cy="1077218"/>
          </a:xfrm>
        </p:spPr>
        <p:txBody>
          <a:bodyPr/>
          <a:lstStyle/>
          <a:p>
            <a:r>
              <a:rPr kumimoji="1" lang="en-US" altLang="zh-CN" dirty="0"/>
              <a:t>The wind gusts are modeled as distributed forces acting on the projected frontal area of the ladder. Depending on the laminar or turbulent case of the wind. We introduce a pricewise drag coefficient :</a:t>
            </a:r>
            <a:endParaRPr kumimoji="1" lang="zh-CN" altLang="en-US" dirty="0"/>
          </a:p>
        </p:txBody>
      </p:sp>
      <p:sp>
        <p:nvSpPr>
          <p:cNvPr id="7" name="标题 6">
            <a:extLst>
              <a:ext uri="{FF2B5EF4-FFF2-40B4-BE49-F238E27FC236}">
                <a16:creationId xmlns:a16="http://schemas.microsoft.com/office/drawing/2014/main" id="{561F07FC-F895-41C8-E0ED-5AE32473C34E}"/>
              </a:ext>
            </a:extLst>
          </p:cNvPr>
          <p:cNvSpPr>
            <a:spLocks noGrp="1"/>
          </p:cNvSpPr>
          <p:nvPr>
            <p:ph type="title"/>
          </p:nvPr>
        </p:nvSpPr>
        <p:spPr/>
        <p:txBody>
          <a:bodyPr/>
          <a:lstStyle/>
          <a:p>
            <a:r>
              <a:rPr kumimoji="1" lang="en-US" altLang="zh-CN" dirty="0"/>
              <a:t>Wind Gust</a:t>
            </a:r>
            <a:endParaRPr kumimoji="1" lang="zh-CN" altLang="en-US" dirty="0"/>
          </a:p>
        </p:txBody>
      </p:sp>
      <p:pic>
        <p:nvPicPr>
          <p:cNvPr id="13" name="图片 12" descr="文本&#10;&#10;描述已自动生成">
            <a:extLst>
              <a:ext uri="{FF2B5EF4-FFF2-40B4-BE49-F238E27FC236}">
                <a16:creationId xmlns:a16="http://schemas.microsoft.com/office/drawing/2014/main" id="{333B1189-797B-237B-36BF-0F2448C90495}"/>
              </a:ext>
            </a:extLst>
          </p:cNvPr>
          <p:cNvPicPr>
            <a:picLocks noChangeAspect="1"/>
          </p:cNvPicPr>
          <p:nvPr/>
        </p:nvPicPr>
        <p:blipFill>
          <a:blip r:embed="rId2"/>
          <a:stretch>
            <a:fillRect/>
          </a:stretch>
        </p:blipFill>
        <p:spPr>
          <a:xfrm>
            <a:off x="2965539" y="2001649"/>
            <a:ext cx="2664279" cy="950782"/>
          </a:xfrm>
          <a:prstGeom prst="rect">
            <a:avLst/>
          </a:prstGeom>
        </p:spPr>
      </p:pic>
      <p:sp>
        <p:nvSpPr>
          <p:cNvPr id="14" name="文本框 13">
            <a:extLst>
              <a:ext uri="{FF2B5EF4-FFF2-40B4-BE49-F238E27FC236}">
                <a16:creationId xmlns:a16="http://schemas.microsoft.com/office/drawing/2014/main" id="{58E2B5D8-FF5A-B772-CBCC-E832BB00DB25}"/>
              </a:ext>
            </a:extLst>
          </p:cNvPr>
          <p:cNvSpPr txBox="1"/>
          <p:nvPr/>
        </p:nvSpPr>
        <p:spPr>
          <a:xfrm>
            <a:off x="640078" y="2928826"/>
            <a:ext cx="6966857" cy="300082"/>
          </a:xfrm>
          <a:prstGeom prst="rect">
            <a:avLst/>
          </a:prstGeom>
          <a:noFill/>
        </p:spPr>
        <p:txBody>
          <a:bodyPr wrap="square" rtlCol="0">
            <a:spAutoFit/>
          </a:bodyPr>
          <a:lstStyle/>
          <a:p>
            <a:r>
              <a:rPr kumimoji="1" lang="en-US" altLang="zh-CN" dirty="0"/>
              <a:t>Then the the total drag force becomes:</a:t>
            </a:r>
            <a:endParaRPr kumimoji="1" lang="zh-CN" altLang="en-US" dirty="0"/>
          </a:p>
        </p:txBody>
      </p:sp>
      <p:pic>
        <p:nvPicPr>
          <p:cNvPr id="16" name="图片 15" descr="示意图&#10;&#10;中度可信度描述已自动生成">
            <a:extLst>
              <a:ext uri="{FF2B5EF4-FFF2-40B4-BE49-F238E27FC236}">
                <a16:creationId xmlns:a16="http://schemas.microsoft.com/office/drawing/2014/main" id="{2D7006B1-0669-0BD7-E358-68F66870D988}"/>
              </a:ext>
            </a:extLst>
          </p:cNvPr>
          <p:cNvPicPr>
            <a:picLocks noChangeAspect="1"/>
          </p:cNvPicPr>
          <p:nvPr/>
        </p:nvPicPr>
        <p:blipFill>
          <a:blip r:embed="rId3"/>
          <a:stretch>
            <a:fillRect/>
          </a:stretch>
        </p:blipFill>
        <p:spPr>
          <a:xfrm>
            <a:off x="3201431" y="3179407"/>
            <a:ext cx="2192492" cy="466037"/>
          </a:xfrm>
          <a:prstGeom prst="rect">
            <a:avLst/>
          </a:prstGeom>
        </p:spPr>
      </p:pic>
      <p:sp>
        <p:nvSpPr>
          <p:cNvPr id="17" name="文本框 16">
            <a:extLst>
              <a:ext uri="{FF2B5EF4-FFF2-40B4-BE49-F238E27FC236}">
                <a16:creationId xmlns:a16="http://schemas.microsoft.com/office/drawing/2014/main" id="{18742B34-435D-FE2A-1A3F-D0C26CBF1BF3}"/>
              </a:ext>
            </a:extLst>
          </p:cNvPr>
          <p:cNvSpPr txBox="1"/>
          <p:nvPr/>
        </p:nvSpPr>
        <p:spPr>
          <a:xfrm>
            <a:off x="640078" y="3524913"/>
            <a:ext cx="4876800" cy="300082"/>
          </a:xfrm>
          <a:prstGeom prst="rect">
            <a:avLst/>
          </a:prstGeom>
          <a:noFill/>
        </p:spPr>
        <p:txBody>
          <a:bodyPr wrap="square" rtlCol="0">
            <a:spAutoFit/>
          </a:bodyPr>
          <a:lstStyle/>
          <a:p>
            <a:r>
              <a:rPr kumimoji="1" lang="en-US" altLang="zh-CN" dirty="0"/>
              <a:t>The distributed drag force then becomes: </a:t>
            </a:r>
            <a:endParaRPr kumimoji="1" lang="zh-CN" altLang="en-US" dirty="0"/>
          </a:p>
        </p:txBody>
      </p:sp>
      <p:pic>
        <p:nvPicPr>
          <p:cNvPr id="19" name="图片 18" descr="文本&#10;&#10;中度可信度描述已自动生成">
            <a:extLst>
              <a:ext uri="{FF2B5EF4-FFF2-40B4-BE49-F238E27FC236}">
                <a16:creationId xmlns:a16="http://schemas.microsoft.com/office/drawing/2014/main" id="{71B656FD-97BF-EA77-3A0C-863FE3B9C509}"/>
              </a:ext>
            </a:extLst>
          </p:cNvPr>
          <p:cNvPicPr>
            <a:picLocks noChangeAspect="1"/>
          </p:cNvPicPr>
          <p:nvPr/>
        </p:nvPicPr>
        <p:blipFill>
          <a:blip r:embed="rId4"/>
          <a:stretch>
            <a:fillRect/>
          </a:stretch>
        </p:blipFill>
        <p:spPr>
          <a:xfrm>
            <a:off x="3309706" y="3872420"/>
            <a:ext cx="1975941" cy="523357"/>
          </a:xfrm>
          <a:prstGeom prst="rect">
            <a:avLst/>
          </a:prstGeom>
        </p:spPr>
      </p:pic>
    </p:spTree>
    <p:extLst>
      <p:ext uri="{BB962C8B-B14F-4D97-AF65-F5344CB8AC3E}">
        <p14:creationId xmlns:p14="http://schemas.microsoft.com/office/powerpoint/2010/main" val="264892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a:extLst>
                  <a:ext uri="{FF2B5EF4-FFF2-40B4-BE49-F238E27FC236}">
                    <a16:creationId xmlns:a16="http://schemas.microsoft.com/office/drawing/2014/main" id="{C3E5473C-5CD6-144F-E6EC-5BEF6705F7E2}"/>
                  </a:ext>
                </a:extLst>
              </p:cNvPr>
              <p:cNvSpPr>
                <a:spLocks noGrp="1"/>
              </p:cNvSpPr>
              <p:nvPr>
                <p:ph type="body" sz="quarter" idx="13"/>
              </p:nvPr>
            </p:nvSpPr>
            <p:spPr>
              <a:xfrm>
                <a:off x="1097278" y="1393371"/>
                <a:ext cx="3200401" cy="1365502"/>
              </a:xfrm>
            </p:spPr>
            <p:txBody>
              <a:bodyPr/>
              <a:lstStyle/>
              <a:p>
                <a:r>
                  <a:rPr kumimoji="1" lang="en-US" altLang="zh-CN" dirty="0"/>
                  <a:t>To mimic the realistic using environment, the distributed wind load is applied during a finite excitation window, which is </a:t>
                </a:r>
                <a14:m>
                  <m:oMath xmlns:m="http://schemas.openxmlformats.org/officeDocument/2006/math">
                    <m:r>
                      <a:rPr kumimoji="1" lang="en-US" altLang="zh-CN" b="0" i="1" smtClean="0">
                        <a:latin typeface="Cambria Math" panose="02040503050406030204" pitchFamily="18" charset="0"/>
                      </a:rPr>
                      <m:t>0</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ea typeface="Cambria Math" panose="02040503050406030204" pitchFamily="18" charset="0"/>
                      </a:rPr>
                      <m:t>&lt;</m:t>
                    </m:r>
                    <m:r>
                      <a:rPr kumimoji="1" lang="en-US" altLang="zh-CN" b="0" i="1" smtClean="0">
                        <a:latin typeface="Cambria Math" panose="02040503050406030204" pitchFamily="18" charset="0"/>
                        <a:ea typeface="Cambria Math" panose="02040503050406030204" pitchFamily="18" charset="0"/>
                      </a:rPr>
                      <m:t>𝑡</m:t>
                    </m:r>
                    <m:r>
                      <a:rPr kumimoji="1" lang="en-US" altLang="zh-CN" b="0" i="1" smtClean="0">
                        <a:latin typeface="Cambria Math" panose="02040503050406030204" pitchFamily="18" charset="0"/>
                        <a:ea typeface="Cambria Math" panose="02040503050406030204" pitchFamily="18" charset="0"/>
                      </a:rPr>
                      <m:t>&lt;4</m:t>
                    </m:r>
                    <m:r>
                      <a:rPr kumimoji="1" lang="en-US" altLang="zh-CN" b="0" i="1" smtClean="0">
                        <a:latin typeface="Cambria Math" panose="02040503050406030204" pitchFamily="18" charset="0"/>
                        <a:ea typeface="Cambria Math" panose="02040503050406030204" pitchFamily="18" charset="0"/>
                      </a:rPr>
                      <m:t>𝑠</m:t>
                    </m:r>
                  </m:oMath>
                </a14:m>
                <a:r>
                  <a:rPr kumimoji="1" lang="en-US" altLang="zh-CN" dirty="0"/>
                  <a:t>. To simulate different wind blowing environments, wind speeds 5,10,15 </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𝑚</m:t>
                        </m:r>
                      </m:num>
                      <m:den>
                        <m:r>
                          <a:rPr kumimoji="1" lang="en-US" altLang="zh-CN" b="0" i="1" smtClean="0">
                            <a:latin typeface="Cambria Math" panose="02040503050406030204" pitchFamily="18" charset="0"/>
                          </a:rPr>
                          <m:t>𝑠</m:t>
                        </m:r>
                      </m:den>
                    </m:f>
                  </m:oMath>
                </a14:m>
                <a:r>
                  <a:rPr kumimoji="1" lang="en-US" altLang="zh-CN" dirty="0"/>
                  <a:t> were selected.</a:t>
                </a:r>
                <a:endParaRPr kumimoji="1" lang="zh-CN" altLang="en-US" dirty="0"/>
              </a:p>
            </p:txBody>
          </p:sp>
        </mc:Choice>
        <mc:Fallback>
          <p:sp>
            <p:nvSpPr>
              <p:cNvPr id="2" name="文本占位符 1">
                <a:extLst>
                  <a:ext uri="{FF2B5EF4-FFF2-40B4-BE49-F238E27FC236}">
                    <a16:creationId xmlns:a16="http://schemas.microsoft.com/office/drawing/2014/main" id="{C3E5473C-5CD6-144F-E6EC-5BEF6705F7E2}"/>
                  </a:ext>
                </a:extLst>
              </p:cNvPr>
              <p:cNvSpPr>
                <a:spLocks noGrp="1" noRot="1" noChangeAspect="1" noMove="1" noResize="1" noEditPoints="1" noAdjustHandles="1" noChangeArrowheads="1" noChangeShapeType="1" noTextEdit="1"/>
              </p:cNvSpPr>
              <p:nvPr>
                <p:ph type="body" sz="quarter" idx="13"/>
              </p:nvPr>
            </p:nvSpPr>
            <p:spPr>
              <a:xfrm>
                <a:off x="1097278" y="1393371"/>
                <a:ext cx="3200401" cy="1365502"/>
              </a:xfrm>
              <a:blipFill>
                <a:blip r:embed="rId2"/>
                <a:stretch>
                  <a:fillRect l="-3557" t="-3670" r="-4743" b="-3670"/>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4FD771E-1827-9F0A-244F-37FC8CAA5095}"/>
              </a:ext>
            </a:extLst>
          </p:cNvPr>
          <p:cNvSpPr>
            <a:spLocks noGrp="1"/>
          </p:cNvSpPr>
          <p:nvPr>
            <p:ph type="dt" sz="half" idx="18"/>
          </p:nvPr>
        </p:nvSpPr>
        <p:spPr/>
        <p:txBody>
          <a:bodyPr/>
          <a:lstStyle/>
          <a:p>
            <a:fld id="{F397C7E5-D4D6-0C4C-99AF-822F7BE7D8B6}" type="datetime4">
              <a:rPr lang="en-US" smtClean="0"/>
              <a:t>December 10, 2025</a:t>
            </a:fld>
            <a:endParaRPr lang="en-US"/>
          </a:p>
        </p:txBody>
      </p:sp>
      <p:sp>
        <p:nvSpPr>
          <p:cNvPr id="5" name="灯片编号占位符 4">
            <a:extLst>
              <a:ext uri="{FF2B5EF4-FFF2-40B4-BE49-F238E27FC236}">
                <a16:creationId xmlns:a16="http://schemas.microsoft.com/office/drawing/2014/main" id="{F7E1E1F1-F643-D11A-F088-CC6106E5CEB0}"/>
              </a:ext>
            </a:extLst>
          </p:cNvPr>
          <p:cNvSpPr>
            <a:spLocks noGrp="1"/>
          </p:cNvSpPr>
          <p:nvPr>
            <p:ph type="sldNum" sz="quarter" idx="19"/>
          </p:nvPr>
        </p:nvSpPr>
        <p:spPr/>
        <p:txBody>
          <a:bodyPr/>
          <a:lstStyle/>
          <a:p>
            <a:fld id="{B6238B5B-F19C-E947-A0BC-87BD7983F871}" type="slidenum">
              <a:rPr lang="en-US" smtClean="0"/>
              <a:pPr/>
              <a:t>6</a:t>
            </a:fld>
            <a:endParaRPr lang="en-US"/>
          </a:p>
        </p:txBody>
      </p:sp>
      <p:sp>
        <p:nvSpPr>
          <p:cNvPr id="6" name="标题 5">
            <a:extLst>
              <a:ext uri="{FF2B5EF4-FFF2-40B4-BE49-F238E27FC236}">
                <a16:creationId xmlns:a16="http://schemas.microsoft.com/office/drawing/2014/main" id="{D105BE27-BE37-BDCE-3D2A-0AC44F78E900}"/>
              </a:ext>
            </a:extLst>
          </p:cNvPr>
          <p:cNvSpPr>
            <a:spLocks noGrp="1"/>
          </p:cNvSpPr>
          <p:nvPr>
            <p:ph type="title"/>
          </p:nvPr>
        </p:nvSpPr>
        <p:spPr/>
        <p:txBody>
          <a:bodyPr/>
          <a:lstStyle/>
          <a:p>
            <a:r>
              <a:rPr kumimoji="1" lang="en-US" altLang="zh-CN" dirty="0"/>
              <a:t>Wind Gust</a:t>
            </a:r>
            <a:endParaRPr kumimoji="1" lang="zh-CN" altLang="en-US" dirty="0"/>
          </a:p>
        </p:txBody>
      </p:sp>
      <p:pic>
        <p:nvPicPr>
          <p:cNvPr id="8" name="图片 7" descr="图表, 直方图&#10;&#10;描述已自动生成">
            <a:extLst>
              <a:ext uri="{FF2B5EF4-FFF2-40B4-BE49-F238E27FC236}">
                <a16:creationId xmlns:a16="http://schemas.microsoft.com/office/drawing/2014/main" id="{ADE7E3D4-5735-E9D9-7C7D-3CF3248FEBA1}"/>
              </a:ext>
            </a:extLst>
          </p:cNvPr>
          <p:cNvPicPr>
            <a:picLocks noChangeAspect="1"/>
          </p:cNvPicPr>
          <p:nvPr/>
        </p:nvPicPr>
        <p:blipFill>
          <a:blip r:embed="rId3"/>
          <a:stretch>
            <a:fillRect/>
          </a:stretch>
        </p:blipFill>
        <p:spPr>
          <a:xfrm>
            <a:off x="4460760" y="1393371"/>
            <a:ext cx="3905251" cy="2677886"/>
          </a:xfrm>
          <a:prstGeom prst="rect">
            <a:avLst/>
          </a:prstGeom>
        </p:spPr>
      </p:pic>
    </p:spTree>
    <p:extLst>
      <p:ext uri="{BB962C8B-B14F-4D97-AF65-F5344CB8AC3E}">
        <p14:creationId xmlns:p14="http://schemas.microsoft.com/office/powerpoint/2010/main" val="315143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081855C-D994-6FDC-0C0C-B440157E02C3}"/>
              </a:ext>
            </a:extLst>
          </p:cNvPr>
          <p:cNvSpPr>
            <a:spLocks noGrp="1"/>
          </p:cNvSpPr>
          <p:nvPr>
            <p:ph type="dt" sz="half" idx="18"/>
          </p:nvPr>
        </p:nvSpPr>
        <p:spPr/>
        <p:txBody>
          <a:bodyPr/>
          <a:lstStyle/>
          <a:p>
            <a:fld id="{F397C7E5-D4D6-0C4C-99AF-822F7BE7D8B6}" type="datetime4">
              <a:rPr lang="en-US" smtClean="0"/>
              <a:t>December 10, 2025</a:t>
            </a:fld>
            <a:endParaRPr lang="en-US"/>
          </a:p>
        </p:txBody>
      </p:sp>
      <p:sp>
        <p:nvSpPr>
          <p:cNvPr id="5" name="灯片编号占位符 4">
            <a:extLst>
              <a:ext uri="{FF2B5EF4-FFF2-40B4-BE49-F238E27FC236}">
                <a16:creationId xmlns:a16="http://schemas.microsoft.com/office/drawing/2014/main" id="{4FE7A10F-3720-7D14-D553-1DFA01F24DCB}"/>
              </a:ext>
            </a:extLst>
          </p:cNvPr>
          <p:cNvSpPr>
            <a:spLocks noGrp="1"/>
          </p:cNvSpPr>
          <p:nvPr>
            <p:ph type="sldNum" sz="quarter" idx="19"/>
          </p:nvPr>
        </p:nvSpPr>
        <p:spPr/>
        <p:txBody>
          <a:bodyPr/>
          <a:lstStyle/>
          <a:p>
            <a:fld id="{B6238B5B-F19C-E947-A0BC-87BD7983F871}" type="slidenum">
              <a:rPr lang="en-US" smtClean="0"/>
              <a:pPr/>
              <a:t>7</a:t>
            </a:fld>
            <a:endParaRPr lang="en-US"/>
          </a:p>
        </p:txBody>
      </p:sp>
      <p:sp>
        <p:nvSpPr>
          <p:cNvPr id="6" name="标题 5">
            <a:extLst>
              <a:ext uri="{FF2B5EF4-FFF2-40B4-BE49-F238E27FC236}">
                <a16:creationId xmlns:a16="http://schemas.microsoft.com/office/drawing/2014/main" id="{784B1636-09B7-AC01-48B1-59D7982AD9E6}"/>
              </a:ext>
            </a:extLst>
          </p:cNvPr>
          <p:cNvSpPr>
            <a:spLocks noGrp="1"/>
          </p:cNvSpPr>
          <p:nvPr>
            <p:ph type="title"/>
          </p:nvPr>
        </p:nvSpPr>
        <p:spPr/>
        <p:txBody>
          <a:bodyPr/>
          <a:lstStyle/>
          <a:p>
            <a:r>
              <a:rPr kumimoji="1" lang="en-US" altLang="zh-CN" dirty="0"/>
              <a:t>Results</a:t>
            </a:r>
            <a:endParaRPr kumimoji="1" lang="zh-CN" altLang="en-US" dirty="0"/>
          </a:p>
        </p:txBody>
      </p:sp>
      <p:pic>
        <p:nvPicPr>
          <p:cNvPr id="8" name="图片 7" descr="图表&#10;&#10;描述已自动生成">
            <a:extLst>
              <a:ext uri="{FF2B5EF4-FFF2-40B4-BE49-F238E27FC236}">
                <a16:creationId xmlns:a16="http://schemas.microsoft.com/office/drawing/2014/main" id="{EC92314F-0191-A773-022C-7BB7DEEEA943}"/>
              </a:ext>
            </a:extLst>
          </p:cNvPr>
          <p:cNvPicPr>
            <a:picLocks noChangeAspect="1"/>
          </p:cNvPicPr>
          <p:nvPr/>
        </p:nvPicPr>
        <p:blipFill>
          <a:blip r:embed="rId2"/>
          <a:stretch>
            <a:fillRect/>
          </a:stretch>
        </p:blipFill>
        <p:spPr>
          <a:xfrm>
            <a:off x="4572000" y="1367131"/>
            <a:ext cx="3293478" cy="2409237"/>
          </a:xfrm>
          <a:prstGeom prst="rect">
            <a:avLst/>
          </a:prstGeom>
        </p:spPr>
      </p:pic>
      <p:pic>
        <p:nvPicPr>
          <p:cNvPr id="10" name="图片 9" descr="图表, 折线图&#10;&#10;描述已自动生成">
            <a:extLst>
              <a:ext uri="{FF2B5EF4-FFF2-40B4-BE49-F238E27FC236}">
                <a16:creationId xmlns:a16="http://schemas.microsoft.com/office/drawing/2014/main" id="{2D19FD34-8E46-B852-EDBF-70913A0C83A8}"/>
              </a:ext>
            </a:extLst>
          </p:cNvPr>
          <p:cNvPicPr>
            <a:picLocks noChangeAspect="1"/>
          </p:cNvPicPr>
          <p:nvPr/>
        </p:nvPicPr>
        <p:blipFill>
          <a:blip r:embed="rId3"/>
          <a:stretch>
            <a:fillRect/>
          </a:stretch>
        </p:blipFill>
        <p:spPr>
          <a:xfrm>
            <a:off x="1097279" y="1437061"/>
            <a:ext cx="3200401" cy="2269375"/>
          </a:xfrm>
          <a:prstGeom prst="rect">
            <a:avLst/>
          </a:prstGeom>
        </p:spPr>
      </p:pic>
    </p:spTree>
    <p:extLst>
      <p:ext uri="{BB962C8B-B14F-4D97-AF65-F5344CB8AC3E}">
        <p14:creationId xmlns:p14="http://schemas.microsoft.com/office/powerpoint/2010/main" val="3745893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590AF1-51CA-D64A-8B8B-0406BE491E0F}"/>
              </a:ext>
            </a:extLst>
          </p:cNvPr>
          <p:cNvSpPr>
            <a:spLocks noGrp="1"/>
          </p:cNvSpPr>
          <p:nvPr>
            <p:ph type="dt" sz="half" idx="4294967295"/>
          </p:nvPr>
        </p:nvSpPr>
        <p:spPr>
          <a:xfrm>
            <a:off x="4297680" y="4754880"/>
            <a:ext cx="2117634" cy="381643"/>
          </a:xfrm>
        </p:spPr>
        <p:txBody>
          <a:bodyPr/>
          <a:lstStyle/>
          <a:p>
            <a:fld id="{BDBB1A2B-BE4B-5D42-BC9B-83F20388A4AA}" type="datetime4">
              <a:rPr lang="en-US" smtClean="0"/>
              <a:t>December 10, 2025</a:t>
            </a:fld>
            <a:endParaRPr lang="en-US"/>
          </a:p>
        </p:txBody>
      </p:sp>
      <p:sp>
        <p:nvSpPr>
          <p:cNvPr id="3" name="Slide Number Placeholder 2">
            <a:extLst>
              <a:ext uri="{FF2B5EF4-FFF2-40B4-BE49-F238E27FC236}">
                <a16:creationId xmlns:a16="http://schemas.microsoft.com/office/drawing/2014/main" id="{12D6D6A2-A849-0745-AEAE-5C26CFE33A38}"/>
              </a:ext>
            </a:extLst>
          </p:cNvPr>
          <p:cNvSpPr>
            <a:spLocks noGrp="1"/>
          </p:cNvSpPr>
          <p:nvPr>
            <p:ph type="sldNum" sz="quarter" idx="4294967295"/>
          </p:nvPr>
        </p:nvSpPr>
        <p:spPr>
          <a:xfrm>
            <a:off x="8421624" y="4754880"/>
            <a:ext cx="457200" cy="365760"/>
          </a:xfrm>
          <a:prstGeom prst="rect">
            <a:avLst/>
          </a:prstGeom>
        </p:spPr>
        <p:txBody>
          <a:bodyPr/>
          <a:lstStyle/>
          <a:p>
            <a:fld id="{BD59DAAA-0634-FC41-A826-8BC222AF9A3E}" type="slidenum">
              <a:rPr lang="en-US" smtClean="0"/>
              <a:pPr/>
              <a:t>8</a:t>
            </a:fld>
            <a:endParaRPr lang="en-US"/>
          </a:p>
        </p:txBody>
      </p:sp>
    </p:spTree>
    <p:extLst>
      <p:ext uri="{BB962C8B-B14F-4D97-AF65-F5344CB8AC3E}">
        <p14:creationId xmlns:p14="http://schemas.microsoft.com/office/powerpoint/2010/main" val="1568085906"/>
      </p:ext>
    </p:extLst>
  </p:cSld>
  <p:clrMapOvr>
    <a:masterClrMapping/>
  </p:clrMapOvr>
</p:sld>
</file>

<file path=ppt/theme/theme1.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2.xml><?xml version="1.0" encoding="utf-8"?>
<a:theme xmlns:a="http://schemas.openxmlformats.org/drawingml/2006/main" name="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3.xml><?xml version="1.0" encoding="utf-8"?>
<a:theme xmlns:a="http://schemas.openxmlformats.org/drawingml/2006/main" name="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presentation-01-dark</Template>
  <TotalTime>134</TotalTime>
  <Words>274</Words>
  <Application>Microsoft Macintosh PowerPoint</Application>
  <PresentationFormat>全屏显示(16:9)</PresentationFormat>
  <Paragraphs>40</Paragraphs>
  <Slides>8</Slides>
  <Notes>1</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8</vt:i4>
      </vt:variant>
    </vt:vector>
  </HeadingPairs>
  <TitlesOfParts>
    <vt:vector size="16" baseType="lpstr">
      <vt:lpstr>Arial</vt:lpstr>
      <vt:lpstr>Calibri</vt:lpstr>
      <vt:lpstr>Cambria Math</vt:lpstr>
      <vt:lpstr>Helvetica</vt:lpstr>
      <vt:lpstr>Helvetica Regular</vt:lpstr>
      <vt:lpstr>presentation-01-dark</vt:lpstr>
      <vt:lpstr>presentation-02</vt:lpstr>
      <vt:lpstr>presentation-02-aerial</vt:lpstr>
      <vt:lpstr>PowerPoint 演示文稿</vt:lpstr>
      <vt:lpstr>Project Overview</vt:lpstr>
      <vt:lpstr>Formulation of simplified aerial ladder model</vt:lpstr>
      <vt:lpstr>Force and Energies</vt:lpstr>
      <vt:lpstr>Wind Gust</vt:lpstr>
      <vt:lpstr>Wind Gust</vt:lpstr>
      <vt:lpstr>Results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Cardoza, Katherine</dc:creator>
  <cp:lastModifiedBy>SunShixuan</cp:lastModifiedBy>
  <cp:revision>3</cp:revision>
  <cp:lastPrinted>2025-11-03T05:51:02Z</cp:lastPrinted>
  <dcterms:created xsi:type="dcterms:W3CDTF">2024-08-09T18:29:16Z</dcterms:created>
  <dcterms:modified xsi:type="dcterms:W3CDTF">2025-12-11T06:21:48Z</dcterms:modified>
</cp:coreProperties>
</file>